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41"/>
  </p:notesMasterIdLst>
  <p:handoutMasterIdLst>
    <p:handoutMasterId r:id="rId42"/>
  </p:handoutMasterIdLst>
  <p:sldIdLst>
    <p:sldId id="256" r:id="rId2"/>
    <p:sldId id="268" r:id="rId3"/>
    <p:sldId id="258" r:id="rId4"/>
    <p:sldId id="266" r:id="rId5"/>
    <p:sldId id="267" r:id="rId6"/>
    <p:sldId id="289" r:id="rId7"/>
    <p:sldId id="300" r:id="rId8"/>
    <p:sldId id="270" r:id="rId9"/>
    <p:sldId id="269" r:id="rId10"/>
    <p:sldId id="259" r:id="rId11"/>
    <p:sldId id="271" r:id="rId12"/>
    <p:sldId id="272" r:id="rId13"/>
    <p:sldId id="260" r:id="rId14"/>
    <p:sldId id="274" r:id="rId15"/>
    <p:sldId id="275" r:id="rId16"/>
    <p:sldId id="261" r:id="rId17"/>
    <p:sldId id="281" r:id="rId18"/>
    <p:sldId id="291" r:id="rId19"/>
    <p:sldId id="282" r:id="rId20"/>
    <p:sldId id="262" r:id="rId21"/>
    <p:sldId id="286" r:id="rId22"/>
    <p:sldId id="276" r:id="rId23"/>
    <p:sldId id="263" r:id="rId24"/>
    <p:sldId id="285" r:id="rId25"/>
    <p:sldId id="264" r:id="rId26"/>
    <p:sldId id="292" r:id="rId27"/>
    <p:sldId id="283" r:id="rId28"/>
    <p:sldId id="277" r:id="rId29"/>
    <p:sldId id="278" r:id="rId30"/>
    <p:sldId id="279" r:id="rId31"/>
    <p:sldId id="280" r:id="rId32"/>
    <p:sldId id="265" r:id="rId33"/>
    <p:sldId id="288" r:id="rId34"/>
    <p:sldId id="297" r:id="rId35"/>
    <p:sldId id="298" r:id="rId36"/>
    <p:sldId id="299" r:id="rId37"/>
    <p:sldId id="301" r:id="rId38"/>
    <p:sldId id="302" r:id="rId39"/>
    <p:sldId id="303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8EFF"/>
    <a:srgbClr val="FFD100"/>
    <a:srgbClr val="FFC72C"/>
    <a:srgbClr val="FFB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42"/>
    <p:restoredTop sz="91773" autoAdjust="0"/>
  </p:normalViewPr>
  <p:slideViewPr>
    <p:cSldViewPr snapToGrid="0" snapToObjects="1">
      <p:cViewPr varScale="1">
        <p:scale>
          <a:sx n="104" d="100"/>
          <a:sy n="104" d="100"/>
        </p:scale>
        <p:origin x="22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tonybrook365-my.sharepoint.com/personal/ibrahim_akgun_stonybrook_edu/Documents/results_al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tonybrook365-my.sharepoint.com/personal/ibrahim_akgun_stonybrook_edu/Documents/results_al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tonybrook365-my.sharepoint.com/personal/ibrahim_akgun_stonybrook_edu/Documents/results_al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tonybrook365-my.sharepoint.com/personal/ibrahim_akgun_stonybrook_edu/Documents/results_al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stonybrook365-my.sharepoint.com/personal/ibrahim_akgun_stonybrook_edu/Documents/results_al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v>Vanilla Elapsed</c:v>
          </c:tx>
          <c:spPr>
            <a:solidFill>
              <a:schemeClr val="accent6"/>
            </a:solidFill>
            <a:ln w="38100">
              <a:solidFill>
                <a:schemeClr val="accent6"/>
              </a:solidFill>
            </a:ln>
            <a:effectLst/>
          </c:spPr>
          <c:invertIfNegative val="0"/>
          <c:cat>
            <c:numLit>
              <c:formatCode>General</c:formatCode>
              <c:ptCount val="4"/>
              <c:pt idx="0">
                <c:v>1</c:v>
              </c:pt>
              <c:pt idx="1">
                <c:v>2</c:v>
              </c:pt>
              <c:pt idx="2">
                <c:v>4</c:v>
              </c:pt>
              <c:pt idx="3">
                <c:v>8</c:v>
              </c:pt>
            </c:numLit>
          </c:cat>
          <c:val>
            <c:numLit>
              <c:formatCode>General</c:formatCode>
              <c:ptCount val="4"/>
              <c:pt idx="0">
                <c:v>12.722433333333333</c:v>
              </c:pt>
              <c:pt idx="1">
                <c:v>6.4606599999999998</c:v>
              </c:pt>
              <c:pt idx="2">
                <c:v>3.1370533333333332</c:v>
              </c:pt>
              <c:pt idx="3">
                <c:v>2.1050999999999997</c:v>
              </c:pt>
            </c:numLit>
          </c:val>
          <c:extLst>
            <c:ext xmlns:c16="http://schemas.microsoft.com/office/drawing/2014/chart" uri="{C3380CC4-5D6E-409C-BE32-E72D297353CC}">
              <c16:uniqueId val="{00000000-9C95-734E-99F0-9CFA12D6A978}"/>
            </c:ext>
          </c:extLst>
        </c:ser>
        <c:ser>
          <c:idx val="2"/>
          <c:order val="1"/>
          <c:tx>
            <c:v>Vanilla user</c:v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numLit>
              <c:formatCode>General</c:formatCode>
              <c:ptCount val="4"/>
              <c:pt idx="0">
                <c:v>1</c:v>
              </c:pt>
              <c:pt idx="1">
                <c:v>2</c:v>
              </c:pt>
              <c:pt idx="2">
                <c:v>4</c:v>
              </c:pt>
              <c:pt idx="3">
                <c:v>8</c:v>
              </c:pt>
            </c:numLit>
          </c:cat>
          <c:val>
            <c:numLit>
              <c:formatCode>General</c:formatCode>
              <c:ptCount val="4"/>
              <c:pt idx="0">
                <c:v>0.44338333333333335</c:v>
              </c:pt>
              <c:pt idx="1">
                <c:v>0.51187666666666498</c:v>
              </c:pt>
              <c:pt idx="2">
                <c:v>0.52233666666666667</c:v>
              </c:pt>
              <c:pt idx="3">
                <c:v>0.51236333333333162</c:v>
              </c:pt>
            </c:numLit>
          </c:val>
          <c:extLst>
            <c:ext xmlns:c16="http://schemas.microsoft.com/office/drawing/2014/chart" uri="{C3380CC4-5D6E-409C-BE32-E72D297353CC}">
              <c16:uniqueId val="{00000001-9C95-734E-99F0-9CFA12D6A978}"/>
            </c:ext>
          </c:extLst>
        </c:ser>
        <c:ser>
          <c:idx val="3"/>
          <c:order val="2"/>
          <c:tx>
            <c:v>Vanilla kernel</c:v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cat>
            <c:numLit>
              <c:formatCode>General</c:formatCode>
              <c:ptCount val="4"/>
              <c:pt idx="0">
                <c:v>1</c:v>
              </c:pt>
              <c:pt idx="1">
                <c:v>2</c:v>
              </c:pt>
              <c:pt idx="2">
                <c:v>4</c:v>
              </c:pt>
              <c:pt idx="3">
                <c:v>8</c:v>
              </c:pt>
            </c:numLit>
          </c:cat>
          <c:val>
            <c:numLit>
              <c:formatCode>General</c:formatCode>
              <c:ptCount val="4"/>
              <c:pt idx="0">
                <c:v>2.348233333333317</c:v>
              </c:pt>
              <c:pt idx="1">
                <c:v>2.56264</c:v>
              </c:pt>
              <c:pt idx="2">
                <c:v>2.3606733333333332</c:v>
              </c:pt>
              <c:pt idx="3">
                <c:v>2.2648999999999999</c:v>
              </c:pt>
            </c:numLit>
          </c:val>
          <c:extLst>
            <c:ext xmlns:c16="http://schemas.microsoft.com/office/drawing/2014/chart" uri="{C3380CC4-5D6E-409C-BE32-E72D297353CC}">
              <c16:uniqueId val="{00000002-9C95-734E-99F0-9CFA12D6A9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3193712"/>
        <c:axId val="2043194096"/>
        <c:extLst>
          <c:ext xmlns:c15="http://schemas.microsoft.com/office/drawing/2012/chart" uri="{02D57815-91ED-43cb-92C2-25804820EDAC}">
            <c15:filteredBarSeries>
              <c15:ser>
                <c:idx val="4"/>
                <c:order val="3"/>
                <c:tx>
                  <c:v>LTTng Elapsed</c:v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Lit>
                    <c:formatCode>General</c:formatCode>
                    <c:ptCount val="4"/>
                    <c:pt idx="0">
                      <c:v>1</c:v>
                    </c:pt>
                    <c:pt idx="1">
                      <c:v>2</c:v>
                    </c:pt>
                    <c:pt idx="2">
                      <c:v>4</c:v>
                    </c:pt>
                    <c:pt idx="3">
                      <c:v>8</c:v>
                    </c:pt>
                  </c:numLit>
                </c:cat>
                <c:val>
                  <c:numLit>
                    <c:formatCode>General</c:formatCode>
                    <c:ptCount val="4"/>
                    <c:pt idx="0">
                      <c:v>13.731580000000001</c:v>
                    </c:pt>
                    <c:pt idx="1">
                      <c:v>6.8557033333333335</c:v>
                    </c:pt>
                    <c:pt idx="2">
                      <c:v>3.6002966666666665</c:v>
                    </c:pt>
                    <c:pt idx="3">
                      <c:v>2.5488733333333169</c:v>
                    </c:pt>
                  </c:numLit>
                </c:val>
                <c:extLst>
                  <c:ext xmlns:c16="http://schemas.microsoft.com/office/drawing/2014/chart" uri="{C3380CC4-5D6E-409C-BE32-E72D297353CC}">
                    <c16:uniqueId val="{00000003-9C95-734E-99F0-9CFA12D6A978}"/>
                  </c:ext>
                </c:extLst>
              </c15:ser>
            </c15:filteredBarSeries>
            <c15:filteredBarSeries>
              <c15:ser>
                <c:idx val="5"/>
                <c:order val="4"/>
                <c:tx>
                  <c:v>LTTng user</c:v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Lit>
                    <c:formatCode>General</c:formatCode>
                    <c:ptCount val="4"/>
                    <c:pt idx="0">
                      <c:v>1</c:v>
                    </c:pt>
                    <c:pt idx="1">
                      <c:v>2</c:v>
                    </c:pt>
                    <c:pt idx="2">
                      <c:v>4</c:v>
                    </c:pt>
                    <c:pt idx="3">
                      <c:v>8</c:v>
                    </c:pt>
                  </c:numLit>
                </c:cat>
                <c:val>
                  <c:numLit>
                    <c:formatCode>General</c:formatCode>
                    <c:ptCount val="4"/>
                    <c:pt idx="0">
                      <c:v>0.74140666666666666</c:v>
                    </c:pt>
                    <c:pt idx="1">
                      <c:v>0.57823999999999998</c:v>
                    </c:pt>
                    <c:pt idx="2">
                      <c:v>0.54542999999999997</c:v>
                    </c:pt>
                    <c:pt idx="3">
                      <c:v>0.50236000000000003</c:v>
                    </c:pt>
                  </c:numLit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9C95-734E-99F0-9CFA12D6A978}"/>
                  </c:ext>
                </c:extLst>
              </c15:ser>
            </c15:filteredBarSeries>
            <c15:filteredBarSeries>
              <c15:ser>
                <c:idx val="6"/>
                <c:order val="5"/>
                <c:tx>
                  <c:v>LTTng kernel</c:v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Lit>
                    <c:formatCode>General</c:formatCode>
                    <c:ptCount val="4"/>
                    <c:pt idx="0">
                      <c:v>1</c:v>
                    </c:pt>
                    <c:pt idx="1">
                      <c:v>2</c:v>
                    </c:pt>
                    <c:pt idx="2">
                      <c:v>4</c:v>
                    </c:pt>
                    <c:pt idx="3">
                      <c:v>8</c:v>
                    </c:pt>
                  </c:numLit>
                </c:cat>
                <c:val>
                  <c:numLit>
                    <c:formatCode>General</c:formatCode>
                    <c:ptCount val="4"/>
                    <c:pt idx="0">
                      <c:v>2.8703166666666666</c:v>
                    </c:pt>
                    <c:pt idx="1">
                      <c:v>3.2763433333333167</c:v>
                    </c:pt>
                    <c:pt idx="2">
                      <c:v>3.2600199999999999</c:v>
                    </c:pt>
                    <c:pt idx="3">
                      <c:v>3.10345</c:v>
                    </c:pt>
                  </c:numLit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9C95-734E-99F0-9CFA12D6A978}"/>
                  </c:ext>
                </c:extLst>
              </c15:ser>
            </c15:filteredBarSeries>
            <c15:filteredBarSeries>
              <c15:ser>
                <c:idx val="7"/>
                <c:order val="6"/>
                <c:tx>
                  <c:v>FSL-Strace Elapsed</c:v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Lit>
                    <c:formatCode>General</c:formatCode>
                    <c:ptCount val="4"/>
                    <c:pt idx="0">
                      <c:v>1</c:v>
                    </c:pt>
                    <c:pt idx="1">
                      <c:v>2</c:v>
                    </c:pt>
                    <c:pt idx="2">
                      <c:v>4</c:v>
                    </c:pt>
                    <c:pt idx="3">
                      <c:v>8</c:v>
                    </c:pt>
                  </c:numLit>
                </c:cat>
                <c:val>
                  <c:numLit>
                    <c:formatCode>General</c:formatCode>
                    <c:ptCount val="4"/>
                    <c:pt idx="0">
                      <c:v>23.918736666666668</c:v>
                    </c:pt>
                    <c:pt idx="1">
                      <c:v>14.12341</c:v>
                    </c:pt>
                    <c:pt idx="2">
                      <c:v>10.211703333333332</c:v>
                    </c:pt>
                    <c:pt idx="3">
                      <c:v>8.0007699999999993</c:v>
                    </c:pt>
                  </c:numLit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9C95-734E-99F0-9CFA12D6A978}"/>
                  </c:ext>
                </c:extLst>
              </c15:ser>
            </c15:filteredBarSeries>
            <c15:filteredBarSeries>
              <c15:ser>
                <c:idx val="8"/>
                <c:order val="7"/>
                <c:tx>
                  <c:v>FSL-Strace user</c:v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Lit>
                    <c:formatCode>General</c:formatCode>
                    <c:ptCount val="4"/>
                    <c:pt idx="0">
                      <c:v>1</c:v>
                    </c:pt>
                    <c:pt idx="1">
                      <c:v>2</c:v>
                    </c:pt>
                    <c:pt idx="2">
                      <c:v>4</c:v>
                    </c:pt>
                    <c:pt idx="3">
                      <c:v>8</c:v>
                    </c:pt>
                  </c:numLit>
                </c:cat>
                <c:val>
                  <c:numLit>
                    <c:formatCode>General</c:formatCode>
                    <c:ptCount val="4"/>
                    <c:pt idx="0">
                      <c:v>7.2771366666666664</c:v>
                    </c:pt>
                    <c:pt idx="1">
                      <c:v>6.3755833333333163</c:v>
                    </c:pt>
                    <c:pt idx="2">
                      <c:v>5.6536733333333329</c:v>
                    </c:pt>
                    <c:pt idx="3">
                      <c:v>4.6182100000000004</c:v>
                    </c:pt>
                  </c:numLit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9C95-734E-99F0-9CFA12D6A978}"/>
                  </c:ext>
                </c:extLst>
              </c15:ser>
            </c15:filteredBarSeries>
            <c15:filteredBarSeries>
              <c15:ser>
                <c:idx val="9"/>
                <c:order val="8"/>
                <c:tx>
                  <c:v>FSL-Strace kernel</c:v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Lit>
                    <c:formatCode>General</c:formatCode>
                    <c:ptCount val="4"/>
                    <c:pt idx="0">
                      <c:v>1</c:v>
                    </c:pt>
                    <c:pt idx="1">
                      <c:v>2</c:v>
                    </c:pt>
                    <c:pt idx="2">
                      <c:v>4</c:v>
                    </c:pt>
                    <c:pt idx="3">
                      <c:v>8</c:v>
                    </c:pt>
                  </c:numLit>
                </c:cat>
                <c:val>
                  <c:numLit>
                    <c:formatCode>General</c:formatCode>
                    <c:ptCount val="4"/>
                    <c:pt idx="0">
                      <c:v>10.77382666666665</c:v>
                    </c:pt>
                    <c:pt idx="1">
                      <c:v>9.2715066666666655</c:v>
                    </c:pt>
                    <c:pt idx="2">
                      <c:v>8.8561333333333341</c:v>
                    </c:pt>
                    <c:pt idx="3">
                      <c:v>7.0738033333333332</c:v>
                    </c:pt>
                  </c:numLit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9C95-734E-99F0-9CFA12D6A978}"/>
                  </c:ext>
                </c:extLst>
              </c15:ser>
            </c15:filteredBarSeries>
            <c15:filteredBarSeries>
              <c15:ser>
                <c:idx val="10"/>
                <c:order val="9"/>
                <c:tx>
                  <c:v>Strace Elapsed</c:v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Lit>
                    <c:formatCode>General</c:formatCode>
                    <c:ptCount val="4"/>
                    <c:pt idx="0">
                      <c:v>1</c:v>
                    </c:pt>
                    <c:pt idx="1">
                      <c:v>2</c:v>
                    </c:pt>
                    <c:pt idx="2">
                      <c:v>4</c:v>
                    </c:pt>
                    <c:pt idx="3">
                      <c:v>8</c:v>
                    </c:pt>
                  </c:numLit>
                </c:cat>
                <c:val>
                  <c:numLit>
                    <c:formatCode>General</c:formatCode>
                    <c:ptCount val="4"/>
                    <c:pt idx="0">
                      <c:v>29.162143333333333</c:v>
                    </c:pt>
                    <c:pt idx="1">
                      <c:v>18.178573333333336</c:v>
                    </c:pt>
                    <c:pt idx="2">
                      <c:v>13.731553333333332</c:v>
                    </c:pt>
                    <c:pt idx="3">
                      <c:v>11.402023333333334</c:v>
                    </c:pt>
                  </c:numLit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C95-734E-99F0-9CFA12D6A978}"/>
                  </c:ext>
                </c:extLst>
              </c15:ser>
            </c15:filteredBarSeries>
            <c15:filteredBarSeries>
              <c15:ser>
                <c:idx val="11"/>
                <c:order val="10"/>
                <c:tx>
                  <c:v>Strace user</c:v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Lit>
                    <c:formatCode>General</c:formatCode>
                    <c:ptCount val="4"/>
                    <c:pt idx="0">
                      <c:v>1</c:v>
                    </c:pt>
                    <c:pt idx="1">
                      <c:v>2</c:v>
                    </c:pt>
                    <c:pt idx="2">
                      <c:v>4</c:v>
                    </c:pt>
                    <c:pt idx="3">
                      <c:v>8</c:v>
                    </c:pt>
                  </c:numLit>
                </c:cat>
                <c:val>
                  <c:numLit>
                    <c:formatCode>General</c:formatCode>
                    <c:ptCount val="4"/>
                    <c:pt idx="0">
                      <c:v>7.1004800000000001</c:v>
                    </c:pt>
                    <c:pt idx="1">
                      <c:v>6.6301766666666673</c:v>
                    </c:pt>
                    <c:pt idx="2">
                      <c:v>5.8413066666666502</c:v>
                    </c:pt>
                    <c:pt idx="3">
                      <c:v>5.0885833333333332</c:v>
                    </c:pt>
                  </c:numLit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C95-734E-99F0-9CFA12D6A978}"/>
                  </c:ext>
                </c:extLst>
              </c15:ser>
            </c15:filteredBarSeries>
            <c15:filteredBarSeries>
              <c15:ser>
                <c:idx val="0"/>
                <c:order val="11"/>
                <c:tx>
                  <c:v>Strace kernel</c:v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Lit>
                    <c:formatCode>General</c:formatCode>
                    <c:ptCount val="4"/>
                    <c:pt idx="0">
                      <c:v>1</c:v>
                    </c:pt>
                    <c:pt idx="1">
                      <c:v>2</c:v>
                    </c:pt>
                    <c:pt idx="2">
                      <c:v>4</c:v>
                    </c:pt>
                    <c:pt idx="3">
                      <c:v>8</c:v>
                    </c:pt>
                  </c:numLit>
                </c:cat>
                <c:val>
                  <c:numLit>
                    <c:formatCode>General</c:formatCode>
                    <c:ptCount val="4"/>
                    <c:pt idx="0">
                      <c:v>13.120126666666666</c:v>
                    </c:pt>
                    <c:pt idx="1">
                      <c:v>11.376723333333333</c:v>
                    </c:pt>
                    <c:pt idx="2">
                      <c:v>10.173103333333334</c:v>
                    </c:pt>
                    <c:pt idx="3">
                      <c:v>8.7583866666666665</c:v>
                    </c:pt>
                  </c:numLit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C95-734E-99F0-9CFA12D6A978}"/>
                  </c:ext>
                </c:extLst>
              </c15:ser>
            </c15:filteredBarSeries>
          </c:ext>
        </c:extLst>
      </c:barChart>
      <c:catAx>
        <c:axId val="2043193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Threads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3194096"/>
        <c:crosses val="autoZero"/>
        <c:auto val="1"/>
        <c:lblAlgn val="ctr"/>
        <c:lblOffset val="100"/>
        <c:noMultiLvlLbl val="0"/>
      </c:catAx>
      <c:valAx>
        <c:axId val="2043194096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Runt</a:t>
                </a:r>
                <a:r>
                  <a:rPr lang="en-US" baseline="0"/>
                  <a:t> Time (minutes)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319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0"/>
    <c:dispBlanksAs val="gap"/>
    <c:showDLblsOverMax val="0"/>
  </c:chart>
  <c:spPr>
    <a:solidFill>
      <a:schemeClr val="lt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4"/>
          <c:order val="3"/>
          <c:tx>
            <c:v>LTTng Elapsed</c:v>
          </c:tx>
          <c:spPr>
            <a:solidFill>
              <a:schemeClr val="accent6"/>
            </a:solidFill>
            <a:ln w="38100">
              <a:solidFill>
                <a:schemeClr val="accent6"/>
              </a:solidFill>
            </a:ln>
            <a:effectLst/>
          </c:spPr>
          <c:invertIfNegative val="0"/>
          <c:cat>
            <c:numLit>
              <c:formatCode>General</c:formatCode>
              <c:ptCount val="4"/>
              <c:pt idx="0">
                <c:v>1</c:v>
              </c:pt>
              <c:pt idx="1">
                <c:v>2</c:v>
              </c:pt>
              <c:pt idx="2">
                <c:v>4</c:v>
              </c:pt>
              <c:pt idx="3">
                <c:v>8</c:v>
              </c:pt>
            </c:numLit>
          </c:cat>
          <c:val>
            <c:numLit>
              <c:formatCode>General</c:formatCode>
              <c:ptCount val="4"/>
              <c:pt idx="0">
                <c:v>13.731580000000001</c:v>
              </c:pt>
              <c:pt idx="1">
                <c:v>6.8557033333333335</c:v>
              </c:pt>
              <c:pt idx="2">
                <c:v>3.6002966666666665</c:v>
              </c:pt>
              <c:pt idx="3">
                <c:v>2.5488733333333169</c:v>
              </c:pt>
            </c:numLit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A1E9-4A4E-B53A-87039F94D778}"/>
            </c:ext>
          </c:extLst>
        </c:ser>
        <c:ser>
          <c:idx val="5"/>
          <c:order val="4"/>
          <c:tx>
            <c:v>LTTng user</c:v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numLit>
              <c:formatCode>General</c:formatCode>
              <c:ptCount val="4"/>
              <c:pt idx="0">
                <c:v>1</c:v>
              </c:pt>
              <c:pt idx="1">
                <c:v>2</c:v>
              </c:pt>
              <c:pt idx="2">
                <c:v>4</c:v>
              </c:pt>
              <c:pt idx="3">
                <c:v>8</c:v>
              </c:pt>
            </c:numLit>
          </c:cat>
          <c:val>
            <c:numLit>
              <c:formatCode>General</c:formatCode>
              <c:ptCount val="4"/>
              <c:pt idx="0">
                <c:v>0.74140666666666666</c:v>
              </c:pt>
              <c:pt idx="1">
                <c:v>0.57823999999999998</c:v>
              </c:pt>
              <c:pt idx="2">
                <c:v>0.54542999999999997</c:v>
              </c:pt>
              <c:pt idx="3">
                <c:v>0.50236000000000003</c:v>
              </c:pt>
            </c:numLit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A1E9-4A4E-B53A-87039F94D778}"/>
            </c:ext>
          </c:extLst>
        </c:ser>
        <c:ser>
          <c:idx val="6"/>
          <c:order val="5"/>
          <c:tx>
            <c:v>LTTng kernel</c:v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cat>
            <c:numLit>
              <c:formatCode>General</c:formatCode>
              <c:ptCount val="4"/>
              <c:pt idx="0">
                <c:v>1</c:v>
              </c:pt>
              <c:pt idx="1">
                <c:v>2</c:v>
              </c:pt>
              <c:pt idx="2">
                <c:v>4</c:v>
              </c:pt>
              <c:pt idx="3">
                <c:v>8</c:v>
              </c:pt>
            </c:numLit>
          </c:cat>
          <c:val>
            <c:numLit>
              <c:formatCode>General</c:formatCode>
              <c:ptCount val="4"/>
              <c:pt idx="0">
                <c:v>2.8703166666666666</c:v>
              </c:pt>
              <c:pt idx="1">
                <c:v>3.2763433333333167</c:v>
              </c:pt>
              <c:pt idx="2">
                <c:v>3.2600199999999999</c:v>
              </c:pt>
              <c:pt idx="3">
                <c:v>3.10345</c:v>
              </c:pt>
            </c:numLit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A1E9-4A4E-B53A-87039F94D7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3193712"/>
        <c:axId val="2043194096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v>Vanilla Elapsed</c:v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Lit>
                    <c:formatCode>General</c:formatCode>
                    <c:ptCount val="4"/>
                    <c:pt idx="0">
                      <c:v>1</c:v>
                    </c:pt>
                    <c:pt idx="1">
                      <c:v>2</c:v>
                    </c:pt>
                    <c:pt idx="2">
                      <c:v>4</c:v>
                    </c:pt>
                    <c:pt idx="3">
                      <c:v>8</c:v>
                    </c:pt>
                  </c:numLit>
                </c:cat>
                <c:val>
                  <c:numLit>
                    <c:formatCode>General</c:formatCode>
                    <c:ptCount val="4"/>
                    <c:pt idx="0">
                      <c:v>12.722433333333333</c:v>
                    </c:pt>
                    <c:pt idx="1">
                      <c:v>6.4606599999999998</c:v>
                    </c:pt>
                    <c:pt idx="2">
                      <c:v>3.1370533333333332</c:v>
                    </c:pt>
                    <c:pt idx="3">
                      <c:v>2.1050999999999997</c:v>
                    </c:pt>
                  </c:numLit>
                </c:val>
                <c:extLst>
                  <c:ext xmlns:c16="http://schemas.microsoft.com/office/drawing/2014/chart" uri="{C3380CC4-5D6E-409C-BE32-E72D297353CC}">
                    <c16:uniqueId val="{00000003-A1E9-4A4E-B53A-87039F94D778}"/>
                  </c:ext>
                </c:extLst>
              </c15:ser>
            </c15:filteredBarSeries>
            <c15:filteredBarSeries>
              <c15:ser>
                <c:idx val="2"/>
                <c:order val="1"/>
                <c:tx>
                  <c:v>Vanilla user</c:v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Lit>
                    <c:formatCode>General</c:formatCode>
                    <c:ptCount val="4"/>
                    <c:pt idx="0">
                      <c:v>1</c:v>
                    </c:pt>
                    <c:pt idx="1">
                      <c:v>2</c:v>
                    </c:pt>
                    <c:pt idx="2">
                      <c:v>4</c:v>
                    </c:pt>
                    <c:pt idx="3">
                      <c:v>8</c:v>
                    </c:pt>
                  </c:numLit>
                </c:cat>
                <c:val>
                  <c:numLit>
                    <c:formatCode>General</c:formatCode>
                    <c:ptCount val="4"/>
                    <c:pt idx="0">
                      <c:v>0.44338333333333335</c:v>
                    </c:pt>
                    <c:pt idx="1">
                      <c:v>0.51187666666666498</c:v>
                    </c:pt>
                    <c:pt idx="2">
                      <c:v>0.52233666666666667</c:v>
                    </c:pt>
                    <c:pt idx="3">
                      <c:v>0.51236333333333162</c:v>
                    </c:pt>
                  </c:numLit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A1E9-4A4E-B53A-87039F94D778}"/>
                  </c:ext>
                </c:extLst>
              </c15:ser>
            </c15:filteredBarSeries>
            <c15:filteredBarSeries>
              <c15:ser>
                <c:idx val="3"/>
                <c:order val="2"/>
                <c:tx>
                  <c:v>Vanilla kernel</c:v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Lit>
                    <c:formatCode>General</c:formatCode>
                    <c:ptCount val="4"/>
                    <c:pt idx="0">
                      <c:v>1</c:v>
                    </c:pt>
                    <c:pt idx="1">
                      <c:v>2</c:v>
                    </c:pt>
                    <c:pt idx="2">
                      <c:v>4</c:v>
                    </c:pt>
                    <c:pt idx="3">
                      <c:v>8</c:v>
                    </c:pt>
                  </c:numLit>
                </c:cat>
                <c:val>
                  <c:numLit>
                    <c:formatCode>General</c:formatCode>
                    <c:ptCount val="4"/>
                    <c:pt idx="0">
                      <c:v>2.348233333333317</c:v>
                    </c:pt>
                    <c:pt idx="1">
                      <c:v>2.56264</c:v>
                    </c:pt>
                    <c:pt idx="2">
                      <c:v>2.3606733333333332</c:v>
                    </c:pt>
                    <c:pt idx="3">
                      <c:v>2.2648999999999999</c:v>
                    </c:pt>
                  </c:numLit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A1E9-4A4E-B53A-87039F94D778}"/>
                  </c:ext>
                </c:extLst>
              </c15:ser>
            </c15:filteredBarSeries>
            <c15:filteredBarSeries>
              <c15:ser>
                <c:idx val="7"/>
                <c:order val="6"/>
                <c:tx>
                  <c:v>FSL-Strace Elapsed</c:v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Lit>
                    <c:formatCode>General</c:formatCode>
                    <c:ptCount val="4"/>
                    <c:pt idx="0">
                      <c:v>1</c:v>
                    </c:pt>
                    <c:pt idx="1">
                      <c:v>2</c:v>
                    </c:pt>
                    <c:pt idx="2">
                      <c:v>4</c:v>
                    </c:pt>
                    <c:pt idx="3">
                      <c:v>8</c:v>
                    </c:pt>
                  </c:numLit>
                </c:cat>
                <c:val>
                  <c:numLit>
                    <c:formatCode>General</c:formatCode>
                    <c:ptCount val="4"/>
                    <c:pt idx="0">
                      <c:v>23.918736666666668</c:v>
                    </c:pt>
                    <c:pt idx="1">
                      <c:v>14.12341</c:v>
                    </c:pt>
                    <c:pt idx="2">
                      <c:v>10.211703333333332</c:v>
                    </c:pt>
                    <c:pt idx="3">
                      <c:v>8.0007699999999993</c:v>
                    </c:pt>
                  </c:numLit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A1E9-4A4E-B53A-87039F94D778}"/>
                  </c:ext>
                </c:extLst>
              </c15:ser>
            </c15:filteredBarSeries>
            <c15:filteredBarSeries>
              <c15:ser>
                <c:idx val="8"/>
                <c:order val="7"/>
                <c:tx>
                  <c:v>FSL-Strace user</c:v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Lit>
                    <c:formatCode>General</c:formatCode>
                    <c:ptCount val="4"/>
                    <c:pt idx="0">
                      <c:v>1</c:v>
                    </c:pt>
                    <c:pt idx="1">
                      <c:v>2</c:v>
                    </c:pt>
                    <c:pt idx="2">
                      <c:v>4</c:v>
                    </c:pt>
                    <c:pt idx="3">
                      <c:v>8</c:v>
                    </c:pt>
                  </c:numLit>
                </c:cat>
                <c:val>
                  <c:numLit>
                    <c:formatCode>General</c:formatCode>
                    <c:ptCount val="4"/>
                    <c:pt idx="0">
                      <c:v>7.2771366666666664</c:v>
                    </c:pt>
                    <c:pt idx="1">
                      <c:v>6.3755833333333163</c:v>
                    </c:pt>
                    <c:pt idx="2">
                      <c:v>5.6536733333333329</c:v>
                    </c:pt>
                    <c:pt idx="3">
                      <c:v>4.6182100000000004</c:v>
                    </c:pt>
                  </c:numLit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A1E9-4A4E-B53A-87039F94D778}"/>
                  </c:ext>
                </c:extLst>
              </c15:ser>
            </c15:filteredBarSeries>
            <c15:filteredBarSeries>
              <c15:ser>
                <c:idx val="9"/>
                <c:order val="8"/>
                <c:tx>
                  <c:v>FSL-Strace kernel</c:v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Lit>
                    <c:formatCode>General</c:formatCode>
                    <c:ptCount val="4"/>
                    <c:pt idx="0">
                      <c:v>1</c:v>
                    </c:pt>
                    <c:pt idx="1">
                      <c:v>2</c:v>
                    </c:pt>
                    <c:pt idx="2">
                      <c:v>4</c:v>
                    </c:pt>
                    <c:pt idx="3">
                      <c:v>8</c:v>
                    </c:pt>
                  </c:numLit>
                </c:cat>
                <c:val>
                  <c:numLit>
                    <c:formatCode>General</c:formatCode>
                    <c:ptCount val="4"/>
                    <c:pt idx="0">
                      <c:v>10.77382666666665</c:v>
                    </c:pt>
                    <c:pt idx="1">
                      <c:v>9.2715066666666655</c:v>
                    </c:pt>
                    <c:pt idx="2">
                      <c:v>8.8561333333333341</c:v>
                    </c:pt>
                    <c:pt idx="3">
                      <c:v>7.0738033333333332</c:v>
                    </c:pt>
                  </c:numLit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A1E9-4A4E-B53A-87039F94D778}"/>
                  </c:ext>
                </c:extLst>
              </c15:ser>
            </c15:filteredBarSeries>
            <c15:filteredBarSeries>
              <c15:ser>
                <c:idx val="10"/>
                <c:order val="9"/>
                <c:tx>
                  <c:v>Strace Elapsed</c:v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Lit>
                    <c:formatCode>General</c:formatCode>
                    <c:ptCount val="4"/>
                    <c:pt idx="0">
                      <c:v>1</c:v>
                    </c:pt>
                    <c:pt idx="1">
                      <c:v>2</c:v>
                    </c:pt>
                    <c:pt idx="2">
                      <c:v>4</c:v>
                    </c:pt>
                    <c:pt idx="3">
                      <c:v>8</c:v>
                    </c:pt>
                  </c:numLit>
                </c:cat>
                <c:val>
                  <c:numLit>
                    <c:formatCode>General</c:formatCode>
                    <c:ptCount val="4"/>
                    <c:pt idx="0">
                      <c:v>29.162143333333333</c:v>
                    </c:pt>
                    <c:pt idx="1">
                      <c:v>18.178573333333336</c:v>
                    </c:pt>
                    <c:pt idx="2">
                      <c:v>13.731553333333332</c:v>
                    </c:pt>
                    <c:pt idx="3">
                      <c:v>11.402023333333334</c:v>
                    </c:pt>
                  </c:numLit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A1E9-4A4E-B53A-87039F94D778}"/>
                  </c:ext>
                </c:extLst>
              </c15:ser>
            </c15:filteredBarSeries>
            <c15:filteredBarSeries>
              <c15:ser>
                <c:idx val="11"/>
                <c:order val="10"/>
                <c:tx>
                  <c:v>Strace user</c:v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Lit>
                    <c:formatCode>General</c:formatCode>
                    <c:ptCount val="4"/>
                    <c:pt idx="0">
                      <c:v>1</c:v>
                    </c:pt>
                    <c:pt idx="1">
                      <c:v>2</c:v>
                    </c:pt>
                    <c:pt idx="2">
                      <c:v>4</c:v>
                    </c:pt>
                    <c:pt idx="3">
                      <c:v>8</c:v>
                    </c:pt>
                  </c:numLit>
                </c:cat>
                <c:val>
                  <c:numLit>
                    <c:formatCode>General</c:formatCode>
                    <c:ptCount val="4"/>
                    <c:pt idx="0">
                      <c:v>7.1004800000000001</c:v>
                    </c:pt>
                    <c:pt idx="1">
                      <c:v>6.6301766666666673</c:v>
                    </c:pt>
                    <c:pt idx="2">
                      <c:v>5.8413066666666502</c:v>
                    </c:pt>
                    <c:pt idx="3">
                      <c:v>5.0885833333333332</c:v>
                    </c:pt>
                  </c:numLit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A1E9-4A4E-B53A-87039F94D778}"/>
                  </c:ext>
                </c:extLst>
              </c15:ser>
            </c15:filteredBarSeries>
            <c15:filteredBarSeries>
              <c15:ser>
                <c:idx val="0"/>
                <c:order val="11"/>
                <c:tx>
                  <c:v>Strace kernel</c:v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Lit>
                    <c:formatCode>General</c:formatCode>
                    <c:ptCount val="4"/>
                    <c:pt idx="0">
                      <c:v>1</c:v>
                    </c:pt>
                    <c:pt idx="1">
                      <c:v>2</c:v>
                    </c:pt>
                    <c:pt idx="2">
                      <c:v>4</c:v>
                    </c:pt>
                    <c:pt idx="3">
                      <c:v>8</c:v>
                    </c:pt>
                  </c:numLit>
                </c:cat>
                <c:val>
                  <c:numLit>
                    <c:formatCode>General</c:formatCode>
                    <c:ptCount val="4"/>
                    <c:pt idx="0">
                      <c:v>13.120126666666666</c:v>
                    </c:pt>
                    <c:pt idx="1">
                      <c:v>11.376723333333333</c:v>
                    </c:pt>
                    <c:pt idx="2">
                      <c:v>10.173103333333334</c:v>
                    </c:pt>
                    <c:pt idx="3">
                      <c:v>8.7583866666666665</c:v>
                    </c:pt>
                  </c:numLit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A1E9-4A4E-B53A-87039F94D778}"/>
                  </c:ext>
                </c:extLst>
              </c15:ser>
            </c15:filteredBarSeries>
          </c:ext>
        </c:extLst>
      </c:barChart>
      <c:catAx>
        <c:axId val="2043193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Threads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3194096"/>
        <c:crosses val="autoZero"/>
        <c:auto val="1"/>
        <c:lblAlgn val="ctr"/>
        <c:lblOffset val="100"/>
        <c:noMultiLvlLbl val="0"/>
      </c:catAx>
      <c:valAx>
        <c:axId val="2043194096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Run</a:t>
                </a:r>
                <a:r>
                  <a:rPr lang="en-US" baseline="0"/>
                  <a:t> Time (minutes)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319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0"/>
    <c:dispBlanksAs val="gap"/>
    <c:showDLblsOverMax val="0"/>
  </c:chart>
  <c:spPr>
    <a:solidFill>
      <a:schemeClr val="lt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0"/>
          <c:order val="9"/>
          <c:tx>
            <c:v>Strace Elapsed</c:v>
          </c:tx>
          <c:spPr>
            <a:solidFill>
              <a:schemeClr val="accent6"/>
            </a:solidFill>
            <a:ln w="38100">
              <a:solidFill>
                <a:schemeClr val="accent6"/>
              </a:solidFill>
            </a:ln>
            <a:effectLst/>
          </c:spPr>
          <c:invertIfNegative val="0"/>
          <c:cat>
            <c:numLit>
              <c:formatCode>General</c:formatCode>
              <c:ptCount val="4"/>
              <c:pt idx="0">
                <c:v>1</c:v>
              </c:pt>
              <c:pt idx="1">
                <c:v>2</c:v>
              </c:pt>
              <c:pt idx="2">
                <c:v>4</c:v>
              </c:pt>
              <c:pt idx="3">
                <c:v>8</c:v>
              </c:pt>
            </c:numLit>
          </c:cat>
          <c:val>
            <c:numLit>
              <c:formatCode>General</c:formatCode>
              <c:ptCount val="4"/>
              <c:pt idx="0">
                <c:v>29.162143333333333</c:v>
              </c:pt>
              <c:pt idx="1">
                <c:v>18.178573333333336</c:v>
              </c:pt>
              <c:pt idx="2">
                <c:v>13.731553333333332</c:v>
              </c:pt>
              <c:pt idx="3">
                <c:v>11.402023333333334</c:v>
              </c:pt>
            </c:numLit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32B-544F-83BC-B99EEEB75928}"/>
            </c:ext>
          </c:extLst>
        </c:ser>
        <c:ser>
          <c:idx val="11"/>
          <c:order val="10"/>
          <c:tx>
            <c:v>Strace user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4"/>
              <c:pt idx="0">
                <c:v>1</c:v>
              </c:pt>
              <c:pt idx="1">
                <c:v>2</c:v>
              </c:pt>
              <c:pt idx="2">
                <c:v>4</c:v>
              </c:pt>
              <c:pt idx="3">
                <c:v>8</c:v>
              </c:pt>
            </c:numLit>
          </c:cat>
          <c:val>
            <c:numLit>
              <c:formatCode>General</c:formatCode>
              <c:ptCount val="4"/>
              <c:pt idx="0">
                <c:v>7.1004800000000001</c:v>
              </c:pt>
              <c:pt idx="1">
                <c:v>6.6301766666666673</c:v>
              </c:pt>
              <c:pt idx="2">
                <c:v>5.8413066666666502</c:v>
              </c:pt>
              <c:pt idx="3">
                <c:v>5.0885833333333332</c:v>
              </c:pt>
            </c:numLit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532B-544F-83BC-B99EEEB75928}"/>
            </c:ext>
          </c:extLst>
        </c:ser>
        <c:ser>
          <c:idx val="0"/>
          <c:order val="11"/>
          <c:tx>
            <c:v>Strace kernel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4"/>
              <c:pt idx="0">
                <c:v>1</c:v>
              </c:pt>
              <c:pt idx="1">
                <c:v>2</c:v>
              </c:pt>
              <c:pt idx="2">
                <c:v>4</c:v>
              </c:pt>
              <c:pt idx="3">
                <c:v>8</c:v>
              </c:pt>
            </c:numLit>
          </c:cat>
          <c:val>
            <c:numLit>
              <c:formatCode>General</c:formatCode>
              <c:ptCount val="4"/>
              <c:pt idx="0">
                <c:v>13.120126666666666</c:v>
              </c:pt>
              <c:pt idx="1">
                <c:v>11.376723333333333</c:v>
              </c:pt>
              <c:pt idx="2">
                <c:v>10.173103333333334</c:v>
              </c:pt>
              <c:pt idx="3">
                <c:v>8.7583866666666665</c:v>
              </c:pt>
            </c:numLit>
          </c:val>
          <c:extLst>
            <c:ext xmlns:c16="http://schemas.microsoft.com/office/drawing/2014/chart" uri="{C3380CC4-5D6E-409C-BE32-E72D297353CC}">
              <c16:uniqueId val="{00000002-532B-544F-83BC-B99EEEB759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3193712"/>
        <c:axId val="2043194096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v>Vanilla Elapsed</c:v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Lit>
                    <c:formatCode>General</c:formatCode>
                    <c:ptCount val="4"/>
                    <c:pt idx="0">
                      <c:v>1</c:v>
                    </c:pt>
                    <c:pt idx="1">
                      <c:v>2</c:v>
                    </c:pt>
                    <c:pt idx="2">
                      <c:v>4</c:v>
                    </c:pt>
                    <c:pt idx="3">
                      <c:v>8</c:v>
                    </c:pt>
                  </c:numLit>
                </c:cat>
                <c:val>
                  <c:numLit>
                    <c:formatCode>General</c:formatCode>
                    <c:ptCount val="4"/>
                    <c:pt idx="0">
                      <c:v>12.722433333333333</c:v>
                    </c:pt>
                    <c:pt idx="1">
                      <c:v>6.4606599999999998</c:v>
                    </c:pt>
                    <c:pt idx="2">
                      <c:v>3.1370533333333332</c:v>
                    </c:pt>
                    <c:pt idx="3">
                      <c:v>2.1050999999999997</c:v>
                    </c:pt>
                  </c:numLit>
                </c:val>
                <c:extLst>
                  <c:ext xmlns:c16="http://schemas.microsoft.com/office/drawing/2014/chart" uri="{C3380CC4-5D6E-409C-BE32-E72D297353CC}">
                    <c16:uniqueId val="{00000003-532B-544F-83BC-B99EEEB75928}"/>
                  </c:ext>
                </c:extLst>
              </c15:ser>
            </c15:filteredBarSeries>
            <c15:filteredBarSeries>
              <c15:ser>
                <c:idx val="2"/>
                <c:order val="1"/>
                <c:tx>
                  <c:v>Vanilla user</c:v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Lit>
                    <c:formatCode>General</c:formatCode>
                    <c:ptCount val="4"/>
                    <c:pt idx="0">
                      <c:v>1</c:v>
                    </c:pt>
                    <c:pt idx="1">
                      <c:v>2</c:v>
                    </c:pt>
                    <c:pt idx="2">
                      <c:v>4</c:v>
                    </c:pt>
                    <c:pt idx="3">
                      <c:v>8</c:v>
                    </c:pt>
                  </c:numLit>
                </c:cat>
                <c:val>
                  <c:numLit>
                    <c:formatCode>General</c:formatCode>
                    <c:ptCount val="4"/>
                    <c:pt idx="0">
                      <c:v>0.44338333333333335</c:v>
                    </c:pt>
                    <c:pt idx="1">
                      <c:v>0.51187666666666498</c:v>
                    </c:pt>
                    <c:pt idx="2">
                      <c:v>0.52233666666666667</c:v>
                    </c:pt>
                    <c:pt idx="3">
                      <c:v>0.51236333333333162</c:v>
                    </c:pt>
                  </c:numLit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532B-544F-83BC-B99EEEB75928}"/>
                  </c:ext>
                </c:extLst>
              </c15:ser>
            </c15:filteredBarSeries>
            <c15:filteredBarSeries>
              <c15:ser>
                <c:idx val="3"/>
                <c:order val="2"/>
                <c:tx>
                  <c:v>Vanilla kernel</c:v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Lit>
                    <c:formatCode>General</c:formatCode>
                    <c:ptCount val="4"/>
                    <c:pt idx="0">
                      <c:v>1</c:v>
                    </c:pt>
                    <c:pt idx="1">
                      <c:v>2</c:v>
                    </c:pt>
                    <c:pt idx="2">
                      <c:v>4</c:v>
                    </c:pt>
                    <c:pt idx="3">
                      <c:v>8</c:v>
                    </c:pt>
                  </c:numLit>
                </c:cat>
                <c:val>
                  <c:numLit>
                    <c:formatCode>General</c:formatCode>
                    <c:ptCount val="4"/>
                    <c:pt idx="0">
                      <c:v>2.348233333333317</c:v>
                    </c:pt>
                    <c:pt idx="1">
                      <c:v>2.56264</c:v>
                    </c:pt>
                    <c:pt idx="2">
                      <c:v>2.3606733333333332</c:v>
                    </c:pt>
                    <c:pt idx="3">
                      <c:v>2.2648999999999999</c:v>
                    </c:pt>
                  </c:numLit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532B-544F-83BC-B99EEEB75928}"/>
                  </c:ext>
                </c:extLst>
              </c15:ser>
            </c15:filteredBarSeries>
            <c15:filteredBarSeries>
              <c15:ser>
                <c:idx val="4"/>
                <c:order val="3"/>
                <c:tx>
                  <c:v>LTTng Elapsed</c:v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Lit>
                    <c:formatCode>General</c:formatCode>
                    <c:ptCount val="4"/>
                    <c:pt idx="0">
                      <c:v>1</c:v>
                    </c:pt>
                    <c:pt idx="1">
                      <c:v>2</c:v>
                    </c:pt>
                    <c:pt idx="2">
                      <c:v>4</c:v>
                    </c:pt>
                    <c:pt idx="3">
                      <c:v>8</c:v>
                    </c:pt>
                  </c:numLit>
                </c:cat>
                <c:val>
                  <c:numLit>
                    <c:formatCode>General</c:formatCode>
                    <c:ptCount val="4"/>
                    <c:pt idx="0">
                      <c:v>13.731580000000001</c:v>
                    </c:pt>
                    <c:pt idx="1">
                      <c:v>6.8557033333333335</c:v>
                    </c:pt>
                    <c:pt idx="2">
                      <c:v>3.6002966666666665</c:v>
                    </c:pt>
                    <c:pt idx="3">
                      <c:v>2.5488733333333169</c:v>
                    </c:pt>
                  </c:numLit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532B-544F-83BC-B99EEEB75928}"/>
                  </c:ext>
                </c:extLst>
              </c15:ser>
            </c15:filteredBarSeries>
            <c15:filteredBarSeries>
              <c15:ser>
                <c:idx val="5"/>
                <c:order val="4"/>
                <c:tx>
                  <c:v>LTTng user</c:v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Lit>
                    <c:formatCode>General</c:formatCode>
                    <c:ptCount val="4"/>
                    <c:pt idx="0">
                      <c:v>1</c:v>
                    </c:pt>
                    <c:pt idx="1">
                      <c:v>2</c:v>
                    </c:pt>
                    <c:pt idx="2">
                      <c:v>4</c:v>
                    </c:pt>
                    <c:pt idx="3">
                      <c:v>8</c:v>
                    </c:pt>
                  </c:numLit>
                </c:cat>
                <c:val>
                  <c:numLit>
                    <c:formatCode>General</c:formatCode>
                    <c:ptCount val="4"/>
                    <c:pt idx="0">
                      <c:v>0.74140666666666666</c:v>
                    </c:pt>
                    <c:pt idx="1">
                      <c:v>0.57823999999999998</c:v>
                    </c:pt>
                    <c:pt idx="2">
                      <c:v>0.54542999999999997</c:v>
                    </c:pt>
                    <c:pt idx="3">
                      <c:v>0.50236000000000003</c:v>
                    </c:pt>
                  </c:numLit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532B-544F-83BC-B99EEEB75928}"/>
                  </c:ext>
                </c:extLst>
              </c15:ser>
            </c15:filteredBarSeries>
            <c15:filteredBarSeries>
              <c15:ser>
                <c:idx val="6"/>
                <c:order val="5"/>
                <c:tx>
                  <c:v>LTTng kernel</c:v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Lit>
                    <c:formatCode>General</c:formatCode>
                    <c:ptCount val="4"/>
                    <c:pt idx="0">
                      <c:v>1</c:v>
                    </c:pt>
                    <c:pt idx="1">
                      <c:v>2</c:v>
                    </c:pt>
                    <c:pt idx="2">
                      <c:v>4</c:v>
                    </c:pt>
                    <c:pt idx="3">
                      <c:v>8</c:v>
                    </c:pt>
                  </c:numLit>
                </c:cat>
                <c:val>
                  <c:numLit>
                    <c:formatCode>General</c:formatCode>
                    <c:ptCount val="4"/>
                    <c:pt idx="0">
                      <c:v>2.8703166666666666</c:v>
                    </c:pt>
                    <c:pt idx="1">
                      <c:v>3.2763433333333167</c:v>
                    </c:pt>
                    <c:pt idx="2">
                      <c:v>3.2600199999999999</c:v>
                    </c:pt>
                    <c:pt idx="3">
                      <c:v>3.10345</c:v>
                    </c:pt>
                  </c:numLit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532B-544F-83BC-B99EEEB75928}"/>
                  </c:ext>
                </c:extLst>
              </c15:ser>
            </c15:filteredBarSeries>
            <c15:filteredBarSeries>
              <c15:ser>
                <c:idx val="7"/>
                <c:order val="6"/>
                <c:tx>
                  <c:v>FSL-Strace Elapsed</c:v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Lit>
                    <c:formatCode>General</c:formatCode>
                    <c:ptCount val="4"/>
                    <c:pt idx="0">
                      <c:v>1</c:v>
                    </c:pt>
                    <c:pt idx="1">
                      <c:v>2</c:v>
                    </c:pt>
                    <c:pt idx="2">
                      <c:v>4</c:v>
                    </c:pt>
                    <c:pt idx="3">
                      <c:v>8</c:v>
                    </c:pt>
                  </c:numLit>
                </c:cat>
                <c:val>
                  <c:numLit>
                    <c:formatCode>General</c:formatCode>
                    <c:ptCount val="4"/>
                    <c:pt idx="0">
                      <c:v>23.918736666666668</c:v>
                    </c:pt>
                    <c:pt idx="1">
                      <c:v>14.12341</c:v>
                    </c:pt>
                    <c:pt idx="2">
                      <c:v>10.211703333333332</c:v>
                    </c:pt>
                    <c:pt idx="3">
                      <c:v>8.0007699999999993</c:v>
                    </c:pt>
                  </c:numLit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532B-544F-83BC-B99EEEB75928}"/>
                  </c:ext>
                </c:extLst>
              </c15:ser>
            </c15:filteredBarSeries>
            <c15:filteredBarSeries>
              <c15:ser>
                <c:idx val="8"/>
                <c:order val="7"/>
                <c:tx>
                  <c:v>FSL-Strace user</c:v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Lit>
                    <c:formatCode>General</c:formatCode>
                    <c:ptCount val="4"/>
                    <c:pt idx="0">
                      <c:v>1</c:v>
                    </c:pt>
                    <c:pt idx="1">
                      <c:v>2</c:v>
                    </c:pt>
                    <c:pt idx="2">
                      <c:v>4</c:v>
                    </c:pt>
                    <c:pt idx="3">
                      <c:v>8</c:v>
                    </c:pt>
                  </c:numLit>
                </c:cat>
                <c:val>
                  <c:numLit>
                    <c:formatCode>General</c:formatCode>
                    <c:ptCount val="4"/>
                    <c:pt idx="0">
                      <c:v>7.2771366666666664</c:v>
                    </c:pt>
                    <c:pt idx="1">
                      <c:v>6.3755833333333163</c:v>
                    </c:pt>
                    <c:pt idx="2">
                      <c:v>5.6536733333333329</c:v>
                    </c:pt>
                    <c:pt idx="3">
                      <c:v>4.6182100000000004</c:v>
                    </c:pt>
                  </c:numLit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532B-544F-83BC-B99EEEB75928}"/>
                  </c:ext>
                </c:extLst>
              </c15:ser>
            </c15:filteredBarSeries>
            <c15:filteredBarSeries>
              <c15:ser>
                <c:idx val="9"/>
                <c:order val="8"/>
                <c:tx>
                  <c:v>FSL-Strace kernel</c:v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Lit>
                    <c:formatCode>General</c:formatCode>
                    <c:ptCount val="4"/>
                    <c:pt idx="0">
                      <c:v>1</c:v>
                    </c:pt>
                    <c:pt idx="1">
                      <c:v>2</c:v>
                    </c:pt>
                    <c:pt idx="2">
                      <c:v>4</c:v>
                    </c:pt>
                    <c:pt idx="3">
                      <c:v>8</c:v>
                    </c:pt>
                  </c:numLit>
                </c:cat>
                <c:val>
                  <c:numLit>
                    <c:formatCode>General</c:formatCode>
                    <c:ptCount val="4"/>
                    <c:pt idx="0">
                      <c:v>10.77382666666665</c:v>
                    </c:pt>
                    <c:pt idx="1">
                      <c:v>9.2715066666666655</c:v>
                    </c:pt>
                    <c:pt idx="2">
                      <c:v>8.8561333333333341</c:v>
                    </c:pt>
                    <c:pt idx="3">
                      <c:v>7.0738033333333332</c:v>
                    </c:pt>
                  </c:numLit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532B-544F-83BC-B99EEEB75928}"/>
                  </c:ext>
                </c:extLst>
              </c15:ser>
            </c15:filteredBarSeries>
          </c:ext>
        </c:extLst>
      </c:barChart>
      <c:catAx>
        <c:axId val="2043193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Threads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3194096"/>
        <c:crosses val="autoZero"/>
        <c:auto val="1"/>
        <c:lblAlgn val="ctr"/>
        <c:lblOffset val="100"/>
        <c:noMultiLvlLbl val="0"/>
      </c:catAx>
      <c:valAx>
        <c:axId val="2043194096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Run</a:t>
                </a:r>
                <a:r>
                  <a:rPr lang="en-US" baseline="0"/>
                  <a:t> Time(minutes)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319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0"/>
    <c:dispBlanksAs val="gap"/>
    <c:showDLblsOverMax val="0"/>
  </c:chart>
  <c:spPr>
    <a:solidFill>
      <a:schemeClr val="lt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7"/>
          <c:order val="6"/>
          <c:tx>
            <c:v>FSL-Strace Elapsed</c:v>
          </c:tx>
          <c:spPr>
            <a:solidFill>
              <a:schemeClr val="accent6"/>
            </a:solidFill>
            <a:ln w="38100">
              <a:solidFill>
                <a:schemeClr val="accent6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38100"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FD-CD46-89A7-C09965608A80}"/>
              </c:ext>
            </c:extLst>
          </c:dPt>
          <c:cat>
            <c:numLit>
              <c:formatCode>General</c:formatCode>
              <c:ptCount val="4"/>
              <c:pt idx="0">
                <c:v>1</c:v>
              </c:pt>
              <c:pt idx="1">
                <c:v>2</c:v>
              </c:pt>
              <c:pt idx="2">
                <c:v>4</c:v>
              </c:pt>
              <c:pt idx="3">
                <c:v>8</c:v>
              </c:pt>
            </c:numLit>
          </c:cat>
          <c:val>
            <c:numLit>
              <c:formatCode>General</c:formatCode>
              <c:ptCount val="4"/>
              <c:pt idx="0">
                <c:v>23.918736666666668</c:v>
              </c:pt>
              <c:pt idx="1">
                <c:v>14.12341</c:v>
              </c:pt>
              <c:pt idx="2">
                <c:v>10.211703333333332</c:v>
              </c:pt>
              <c:pt idx="3">
                <c:v>8.0007699999999993</c:v>
              </c:pt>
            </c:numLit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17FD-CD46-89A7-C09965608A80}"/>
            </c:ext>
          </c:extLst>
        </c:ser>
        <c:ser>
          <c:idx val="8"/>
          <c:order val="7"/>
          <c:tx>
            <c:v>FSL-Strace user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4"/>
              <c:pt idx="0">
                <c:v>1</c:v>
              </c:pt>
              <c:pt idx="1">
                <c:v>2</c:v>
              </c:pt>
              <c:pt idx="2">
                <c:v>4</c:v>
              </c:pt>
              <c:pt idx="3">
                <c:v>8</c:v>
              </c:pt>
            </c:numLit>
          </c:cat>
          <c:val>
            <c:numLit>
              <c:formatCode>General</c:formatCode>
              <c:ptCount val="4"/>
              <c:pt idx="0">
                <c:v>7.2771366666666664</c:v>
              </c:pt>
              <c:pt idx="1">
                <c:v>6.3755833333333163</c:v>
              </c:pt>
              <c:pt idx="2">
                <c:v>5.6536733333333329</c:v>
              </c:pt>
              <c:pt idx="3">
                <c:v>4.6182100000000004</c:v>
              </c:pt>
            </c:numLit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17FD-CD46-89A7-C09965608A80}"/>
            </c:ext>
          </c:extLst>
        </c:ser>
        <c:ser>
          <c:idx val="9"/>
          <c:order val="8"/>
          <c:tx>
            <c:v>FSL-Strace kernel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4"/>
              <c:pt idx="0">
                <c:v>1</c:v>
              </c:pt>
              <c:pt idx="1">
                <c:v>2</c:v>
              </c:pt>
              <c:pt idx="2">
                <c:v>4</c:v>
              </c:pt>
              <c:pt idx="3">
                <c:v>8</c:v>
              </c:pt>
            </c:numLit>
          </c:cat>
          <c:val>
            <c:numLit>
              <c:formatCode>General</c:formatCode>
              <c:ptCount val="4"/>
              <c:pt idx="0">
                <c:v>10.77382666666665</c:v>
              </c:pt>
              <c:pt idx="1">
                <c:v>9.2715066666666655</c:v>
              </c:pt>
              <c:pt idx="2">
                <c:v>8.8561333333333341</c:v>
              </c:pt>
              <c:pt idx="3">
                <c:v>7.0738033333333332</c:v>
              </c:pt>
            </c:numLit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17FD-CD46-89A7-C09965608A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3193712"/>
        <c:axId val="2043194096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v>Vanilla Elapsed</c:v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Lit>
                    <c:formatCode>General</c:formatCode>
                    <c:ptCount val="4"/>
                    <c:pt idx="0">
                      <c:v>1</c:v>
                    </c:pt>
                    <c:pt idx="1">
                      <c:v>2</c:v>
                    </c:pt>
                    <c:pt idx="2">
                      <c:v>4</c:v>
                    </c:pt>
                    <c:pt idx="3">
                      <c:v>8</c:v>
                    </c:pt>
                  </c:numLit>
                </c:cat>
                <c:val>
                  <c:numLit>
                    <c:formatCode>General</c:formatCode>
                    <c:ptCount val="4"/>
                    <c:pt idx="0">
                      <c:v>12.722433333333333</c:v>
                    </c:pt>
                    <c:pt idx="1">
                      <c:v>6.4606599999999998</c:v>
                    </c:pt>
                    <c:pt idx="2">
                      <c:v>3.1370533333333332</c:v>
                    </c:pt>
                    <c:pt idx="3">
                      <c:v>2.1050999999999997</c:v>
                    </c:pt>
                  </c:numLit>
                </c:val>
                <c:extLst>
                  <c:ext xmlns:c16="http://schemas.microsoft.com/office/drawing/2014/chart" uri="{C3380CC4-5D6E-409C-BE32-E72D297353CC}">
                    <c16:uniqueId val="{00000005-17FD-CD46-89A7-C09965608A80}"/>
                  </c:ext>
                </c:extLst>
              </c15:ser>
            </c15:filteredBarSeries>
            <c15:filteredBarSeries>
              <c15:ser>
                <c:idx val="2"/>
                <c:order val="1"/>
                <c:tx>
                  <c:v>Vanilla user</c:v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Lit>
                    <c:formatCode>General</c:formatCode>
                    <c:ptCount val="4"/>
                    <c:pt idx="0">
                      <c:v>1</c:v>
                    </c:pt>
                    <c:pt idx="1">
                      <c:v>2</c:v>
                    </c:pt>
                    <c:pt idx="2">
                      <c:v>4</c:v>
                    </c:pt>
                    <c:pt idx="3">
                      <c:v>8</c:v>
                    </c:pt>
                  </c:numLit>
                </c:cat>
                <c:val>
                  <c:numLit>
                    <c:formatCode>General</c:formatCode>
                    <c:ptCount val="4"/>
                    <c:pt idx="0">
                      <c:v>0.44338333333333335</c:v>
                    </c:pt>
                    <c:pt idx="1">
                      <c:v>0.51187666666666498</c:v>
                    </c:pt>
                    <c:pt idx="2">
                      <c:v>0.52233666666666667</c:v>
                    </c:pt>
                    <c:pt idx="3">
                      <c:v>0.51236333333333162</c:v>
                    </c:pt>
                  </c:numLit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17FD-CD46-89A7-C09965608A80}"/>
                  </c:ext>
                </c:extLst>
              </c15:ser>
            </c15:filteredBarSeries>
            <c15:filteredBarSeries>
              <c15:ser>
                <c:idx val="3"/>
                <c:order val="2"/>
                <c:tx>
                  <c:v>Vanilla kernel</c:v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Lit>
                    <c:formatCode>General</c:formatCode>
                    <c:ptCount val="4"/>
                    <c:pt idx="0">
                      <c:v>1</c:v>
                    </c:pt>
                    <c:pt idx="1">
                      <c:v>2</c:v>
                    </c:pt>
                    <c:pt idx="2">
                      <c:v>4</c:v>
                    </c:pt>
                    <c:pt idx="3">
                      <c:v>8</c:v>
                    </c:pt>
                  </c:numLit>
                </c:cat>
                <c:val>
                  <c:numLit>
                    <c:formatCode>General</c:formatCode>
                    <c:ptCount val="4"/>
                    <c:pt idx="0">
                      <c:v>2.348233333333317</c:v>
                    </c:pt>
                    <c:pt idx="1">
                      <c:v>2.56264</c:v>
                    </c:pt>
                    <c:pt idx="2">
                      <c:v>2.3606733333333332</c:v>
                    </c:pt>
                    <c:pt idx="3">
                      <c:v>2.2648999999999999</c:v>
                    </c:pt>
                  </c:numLit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17FD-CD46-89A7-C09965608A80}"/>
                  </c:ext>
                </c:extLst>
              </c15:ser>
            </c15:filteredBarSeries>
            <c15:filteredBarSeries>
              <c15:ser>
                <c:idx val="4"/>
                <c:order val="3"/>
                <c:tx>
                  <c:v>LTTng Elapsed</c:v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Lit>
                    <c:formatCode>General</c:formatCode>
                    <c:ptCount val="4"/>
                    <c:pt idx="0">
                      <c:v>1</c:v>
                    </c:pt>
                    <c:pt idx="1">
                      <c:v>2</c:v>
                    </c:pt>
                    <c:pt idx="2">
                      <c:v>4</c:v>
                    </c:pt>
                    <c:pt idx="3">
                      <c:v>8</c:v>
                    </c:pt>
                  </c:numLit>
                </c:cat>
                <c:val>
                  <c:numLit>
                    <c:formatCode>General</c:formatCode>
                    <c:ptCount val="4"/>
                    <c:pt idx="0">
                      <c:v>13.731580000000001</c:v>
                    </c:pt>
                    <c:pt idx="1">
                      <c:v>6.8557033333333335</c:v>
                    </c:pt>
                    <c:pt idx="2">
                      <c:v>3.6002966666666665</c:v>
                    </c:pt>
                    <c:pt idx="3">
                      <c:v>2.5488733333333169</c:v>
                    </c:pt>
                  </c:numLit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17FD-CD46-89A7-C09965608A80}"/>
                  </c:ext>
                </c:extLst>
              </c15:ser>
            </c15:filteredBarSeries>
            <c15:filteredBarSeries>
              <c15:ser>
                <c:idx val="5"/>
                <c:order val="4"/>
                <c:tx>
                  <c:v>LTTng user</c:v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Lit>
                    <c:formatCode>General</c:formatCode>
                    <c:ptCount val="4"/>
                    <c:pt idx="0">
                      <c:v>1</c:v>
                    </c:pt>
                    <c:pt idx="1">
                      <c:v>2</c:v>
                    </c:pt>
                    <c:pt idx="2">
                      <c:v>4</c:v>
                    </c:pt>
                    <c:pt idx="3">
                      <c:v>8</c:v>
                    </c:pt>
                  </c:numLit>
                </c:cat>
                <c:val>
                  <c:numLit>
                    <c:formatCode>General</c:formatCode>
                    <c:ptCount val="4"/>
                    <c:pt idx="0">
                      <c:v>0.74140666666666666</c:v>
                    </c:pt>
                    <c:pt idx="1">
                      <c:v>0.57823999999999998</c:v>
                    </c:pt>
                    <c:pt idx="2">
                      <c:v>0.54542999999999997</c:v>
                    </c:pt>
                    <c:pt idx="3">
                      <c:v>0.50236000000000003</c:v>
                    </c:pt>
                  </c:numLit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17FD-CD46-89A7-C09965608A80}"/>
                  </c:ext>
                </c:extLst>
              </c15:ser>
            </c15:filteredBarSeries>
            <c15:filteredBarSeries>
              <c15:ser>
                <c:idx val="6"/>
                <c:order val="5"/>
                <c:tx>
                  <c:v>LTTng kernel</c:v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Lit>
                    <c:formatCode>General</c:formatCode>
                    <c:ptCount val="4"/>
                    <c:pt idx="0">
                      <c:v>1</c:v>
                    </c:pt>
                    <c:pt idx="1">
                      <c:v>2</c:v>
                    </c:pt>
                    <c:pt idx="2">
                      <c:v>4</c:v>
                    </c:pt>
                    <c:pt idx="3">
                      <c:v>8</c:v>
                    </c:pt>
                  </c:numLit>
                </c:cat>
                <c:val>
                  <c:numLit>
                    <c:formatCode>General</c:formatCode>
                    <c:ptCount val="4"/>
                    <c:pt idx="0">
                      <c:v>2.8703166666666666</c:v>
                    </c:pt>
                    <c:pt idx="1">
                      <c:v>3.2763433333333167</c:v>
                    </c:pt>
                    <c:pt idx="2">
                      <c:v>3.2600199999999999</c:v>
                    </c:pt>
                    <c:pt idx="3">
                      <c:v>3.10345</c:v>
                    </c:pt>
                  </c:numLit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17FD-CD46-89A7-C09965608A80}"/>
                  </c:ext>
                </c:extLst>
              </c15:ser>
            </c15:filteredBarSeries>
            <c15:filteredBarSeries>
              <c15:ser>
                <c:idx val="10"/>
                <c:order val="9"/>
                <c:tx>
                  <c:v>Strace Elapsed</c:v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Lit>
                    <c:formatCode>General</c:formatCode>
                    <c:ptCount val="4"/>
                    <c:pt idx="0">
                      <c:v>1</c:v>
                    </c:pt>
                    <c:pt idx="1">
                      <c:v>2</c:v>
                    </c:pt>
                    <c:pt idx="2">
                      <c:v>4</c:v>
                    </c:pt>
                    <c:pt idx="3">
                      <c:v>8</c:v>
                    </c:pt>
                  </c:numLit>
                </c:cat>
                <c:val>
                  <c:numLit>
                    <c:formatCode>General</c:formatCode>
                    <c:ptCount val="4"/>
                    <c:pt idx="0">
                      <c:v>29.162143333333333</c:v>
                    </c:pt>
                    <c:pt idx="1">
                      <c:v>18.178573333333336</c:v>
                    </c:pt>
                    <c:pt idx="2">
                      <c:v>13.731553333333332</c:v>
                    </c:pt>
                    <c:pt idx="3">
                      <c:v>11.402023333333334</c:v>
                    </c:pt>
                  </c:numLit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17FD-CD46-89A7-C09965608A80}"/>
                  </c:ext>
                </c:extLst>
              </c15:ser>
            </c15:filteredBarSeries>
            <c15:filteredBarSeries>
              <c15:ser>
                <c:idx val="11"/>
                <c:order val="10"/>
                <c:tx>
                  <c:v>Strace user</c:v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Lit>
                    <c:formatCode>General</c:formatCode>
                    <c:ptCount val="4"/>
                    <c:pt idx="0">
                      <c:v>1</c:v>
                    </c:pt>
                    <c:pt idx="1">
                      <c:v>2</c:v>
                    </c:pt>
                    <c:pt idx="2">
                      <c:v>4</c:v>
                    </c:pt>
                    <c:pt idx="3">
                      <c:v>8</c:v>
                    </c:pt>
                  </c:numLit>
                </c:cat>
                <c:val>
                  <c:numLit>
                    <c:formatCode>General</c:formatCode>
                    <c:ptCount val="4"/>
                    <c:pt idx="0">
                      <c:v>7.1004800000000001</c:v>
                    </c:pt>
                    <c:pt idx="1">
                      <c:v>6.6301766666666673</c:v>
                    </c:pt>
                    <c:pt idx="2">
                      <c:v>5.8413066666666502</c:v>
                    </c:pt>
                    <c:pt idx="3">
                      <c:v>5.0885833333333332</c:v>
                    </c:pt>
                  </c:numLit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17FD-CD46-89A7-C09965608A80}"/>
                  </c:ext>
                </c:extLst>
              </c15:ser>
            </c15:filteredBarSeries>
            <c15:filteredBarSeries>
              <c15:ser>
                <c:idx val="0"/>
                <c:order val="11"/>
                <c:tx>
                  <c:v>Strace kernel</c:v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Lit>
                    <c:formatCode>General</c:formatCode>
                    <c:ptCount val="4"/>
                    <c:pt idx="0">
                      <c:v>1</c:v>
                    </c:pt>
                    <c:pt idx="1">
                      <c:v>2</c:v>
                    </c:pt>
                    <c:pt idx="2">
                      <c:v>4</c:v>
                    </c:pt>
                    <c:pt idx="3">
                      <c:v>8</c:v>
                    </c:pt>
                  </c:numLit>
                </c:cat>
                <c:val>
                  <c:numLit>
                    <c:formatCode>General</c:formatCode>
                    <c:ptCount val="4"/>
                    <c:pt idx="0">
                      <c:v>13.120126666666666</c:v>
                    </c:pt>
                    <c:pt idx="1">
                      <c:v>11.376723333333333</c:v>
                    </c:pt>
                    <c:pt idx="2">
                      <c:v>10.173103333333334</c:v>
                    </c:pt>
                    <c:pt idx="3">
                      <c:v>8.7583866666666665</c:v>
                    </c:pt>
                  </c:numLit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17FD-CD46-89A7-C09965608A80}"/>
                  </c:ext>
                </c:extLst>
              </c15:ser>
            </c15:filteredBarSeries>
          </c:ext>
        </c:extLst>
      </c:barChart>
      <c:catAx>
        <c:axId val="2043193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Threads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3194096"/>
        <c:crosses val="autoZero"/>
        <c:auto val="1"/>
        <c:lblAlgn val="ctr"/>
        <c:lblOffset val="100"/>
        <c:noMultiLvlLbl val="0"/>
      </c:catAx>
      <c:valAx>
        <c:axId val="2043194096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Run</a:t>
                </a:r>
                <a:r>
                  <a:rPr lang="en-US" baseline="0"/>
                  <a:t> Time (minutes)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319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0"/>
    <c:dispBlanksAs val="gap"/>
    <c:showDLblsOverMax val="0"/>
  </c:chart>
  <c:spPr>
    <a:solidFill>
      <a:schemeClr val="lt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0"/>
          <c:order val="0"/>
          <c:tx>
            <c:strRef>
              <c:f>'fio micro benchmark'!$CV$29</c:f>
              <c:strCache>
                <c:ptCount val="1"/>
                <c:pt idx="0">
                  <c:v>Vanilla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'fio micro benchmark'!$CT$30:$CU$41</c:f>
              <c:multiLvlStrCache>
                <c:ptCount val="12"/>
                <c:lvl>
                  <c:pt idx="0">
                    <c:v>elapsed</c:v>
                  </c:pt>
                  <c:pt idx="1">
                    <c:v>user</c:v>
                  </c:pt>
                  <c:pt idx="2">
                    <c:v>sys</c:v>
                  </c:pt>
                  <c:pt idx="3">
                    <c:v>elapsed</c:v>
                  </c:pt>
                  <c:pt idx="4">
                    <c:v>user</c:v>
                  </c:pt>
                  <c:pt idx="5">
                    <c:v>sys</c:v>
                  </c:pt>
                  <c:pt idx="6">
                    <c:v>elapsed</c:v>
                  </c:pt>
                  <c:pt idx="7">
                    <c:v>user</c:v>
                  </c:pt>
                  <c:pt idx="8">
                    <c:v>sys</c:v>
                  </c:pt>
                  <c:pt idx="9">
                    <c:v>elapsed</c:v>
                  </c:pt>
                  <c:pt idx="10">
                    <c:v>user</c:v>
                  </c:pt>
                  <c:pt idx="11">
                    <c:v>sys</c:v>
                  </c:pt>
                </c:lvl>
                <c:lvl>
                  <c:pt idx="0">
                    <c:v>1</c:v>
                  </c:pt>
                  <c:pt idx="3">
                    <c:v>2</c:v>
                  </c:pt>
                  <c:pt idx="6">
                    <c:v>4</c:v>
                  </c:pt>
                  <c:pt idx="9">
                    <c:v>8</c:v>
                  </c:pt>
                </c:lvl>
              </c:multiLvlStrCache>
            </c:multiLvlStrRef>
          </c:cat>
          <c:val>
            <c:numRef>
              <c:f>'fio micro benchmark'!$CV$30:$CV$41</c:f>
              <c:numCache>
                <c:formatCode>0.0</c:formatCode>
                <c:ptCount val="12"/>
                <c:pt idx="0">
                  <c:v>12.722433333333333</c:v>
                </c:pt>
                <c:pt idx="1">
                  <c:v>0.44338333333333335</c:v>
                </c:pt>
                <c:pt idx="2">
                  <c:v>2.348233333333317</c:v>
                </c:pt>
                <c:pt idx="3">
                  <c:v>6.4606599999999998</c:v>
                </c:pt>
                <c:pt idx="4">
                  <c:v>0.51187666666666498</c:v>
                </c:pt>
                <c:pt idx="5">
                  <c:v>2.56264</c:v>
                </c:pt>
                <c:pt idx="6">
                  <c:v>3.1370533333333332</c:v>
                </c:pt>
                <c:pt idx="7">
                  <c:v>0.52233666666666667</c:v>
                </c:pt>
                <c:pt idx="8">
                  <c:v>2.3606733333333332</c:v>
                </c:pt>
                <c:pt idx="9">
                  <c:v>2.1050999999999997</c:v>
                </c:pt>
                <c:pt idx="10">
                  <c:v>0.51236333333333162</c:v>
                </c:pt>
                <c:pt idx="11">
                  <c:v>2.2648999999999999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A821-5F40-95D6-9A6DC4845248}"/>
            </c:ext>
          </c:extLst>
        </c:ser>
        <c:ser>
          <c:idx val="0"/>
          <c:order val="1"/>
          <c:tx>
            <c:strRef>
              <c:f>'fio micro benchmark'!$CW$29</c:f>
              <c:strCache>
                <c:ptCount val="1"/>
                <c:pt idx="0">
                  <c:v>Replayed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'fio micro benchmark'!$CT$30:$CU$41</c:f>
              <c:multiLvlStrCache>
                <c:ptCount val="12"/>
                <c:lvl>
                  <c:pt idx="0">
                    <c:v>elapsed</c:v>
                  </c:pt>
                  <c:pt idx="1">
                    <c:v>user</c:v>
                  </c:pt>
                  <c:pt idx="2">
                    <c:v>sys</c:v>
                  </c:pt>
                  <c:pt idx="3">
                    <c:v>elapsed</c:v>
                  </c:pt>
                  <c:pt idx="4">
                    <c:v>user</c:v>
                  </c:pt>
                  <c:pt idx="5">
                    <c:v>sys</c:v>
                  </c:pt>
                  <c:pt idx="6">
                    <c:v>elapsed</c:v>
                  </c:pt>
                  <c:pt idx="7">
                    <c:v>user</c:v>
                  </c:pt>
                  <c:pt idx="8">
                    <c:v>sys</c:v>
                  </c:pt>
                  <c:pt idx="9">
                    <c:v>elapsed</c:v>
                  </c:pt>
                  <c:pt idx="10">
                    <c:v>user</c:v>
                  </c:pt>
                  <c:pt idx="11">
                    <c:v>sys</c:v>
                  </c:pt>
                </c:lvl>
                <c:lvl>
                  <c:pt idx="0">
                    <c:v>1</c:v>
                  </c:pt>
                  <c:pt idx="3">
                    <c:v>2</c:v>
                  </c:pt>
                  <c:pt idx="6">
                    <c:v>4</c:v>
                  </c:pt>
                  <c:pt idx="9">
                    <c:v>8</c:v>
                  </c:pt>
                </c:lvl>
              </c:multiLvlStrCache>
            </c:multiLvlStrRef>
          </c:cat>
          <c:val>
            <c:numRef>
              <c:f>'fio micro benchmark'!$CW$30:$CW$41</c:f>
              <c:numCache>
                <c:formatCode>0.0</c:formatCode>
                <c:ptCount val="12"/>
                <c:pt idx="0">
                  <c:v>7.8117833333333335</c:v>
                </c:pt>
                <c:pt idx="1">
                  <c:v>24.254959999999834</c:v>
                </c:pt>
                <c:pt idx="2">
                  <c:v>0.80419333333333165</c:v>
                </c:pt>
                <c:pt idx="3">
                  <c:v>4.9350399999999999</c:v>
                </c:pt>
                <c:pt idx="4">
                  <c:v>18.16865</c:v>
                </c:pt>
                <c:pt idx="5">
                  <c:v>0.7279133333333333</c:v>
                </c:pt>
                <c:pt idx="6">
                  <c:v>3.9310933333333336</c:v>
                </c:pt>
                <c:pt idx="7">
                  <c:v>19.003069999999997</c:v>
                </c:pt>
                <c:pt idx="8">
                  <c:v>1.0127299999999984</c:v>
                </c:pt>
                <c:pt idx="9">
                  <c:v>1.8595799999999834</c:v>
                </c:pt>
                <c:pt idx="10">
                  <c:v>7.6336000000000004</c:v>
                </c:pt>
                <c:pt idx="11">
                  <c:v>6.9939933333333331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21-5F40-95D6-9A6DC48452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43193712"/>
        <c:axId val="2043194096"/>
        <c:extLst/>
      </c:barChart>
      <c:catAx>
        <c:axId val="2043193712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Number of Threads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43194096"/>
        <c:crosses val="autoZero"/>
        <c:auto val="1"/>
        <c:lblAlgn val="ctr"/>
        <c:lblOffset val="100"/>
        <c:noMultiLvlLbl val="0"/>
      </c:catAx>
      <c:valAx>
        <c:axId val="2043194096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Run Time (minutes)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431937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5239151374817612E-2"/>
          <c:y val="3.4083500410101173E-3"/>
          <c:w val="0.12833223972003499"/>
          <c:h val="0.1585164458118845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 sz="140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58F69C-61B1-F54C-B226-BF8AFBDAA5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29C178-277C-6349-A5C3-295B9CFAF2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0016F-E11C-1A42-AFDE-DD6650510E85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5A19BF-0DB0-D64D-835C-86EB0E2302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E4248-69DD-9348-B4C3-14718A5819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4B8E6-E3EC-3643-B4A6-9B7B76EF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5882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2C42A-1532-6440-BF06-3F1A58022ACD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3BB7A-F8D9-A04D-8A68-1042C7C2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2003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BB7A-F8D9-A04D-8A68-1042C7C20D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46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EZK: make circled numbers 1.5-2x bigger</a:t>
            </a:r>
          </a:p>
          <a:p>
            <a:r>
              <a:rPr lang="en-US" dirty="0"/>
              <a:t>Umit: fixed</a:t>
            </a:r>
          </a:p>
          <a:p>
            <a:endParaRPr lang="en-US" dirty="0"/>
          </a:p>
          <a:p>
            <a:r>
              <a:rPr lang="en-US" dirty="0"/>
              <a:t>How this is related to fidelity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BB7A-F8D9-A04D-8A68-1042C7C20D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56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BB7A-F8D9-A04D-8A68-1042C7C20D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87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EZK: animate bubbles to appear smoothly one at a time.</a:t>
            </a:r>
          </a:p>
          <a:p>
            <a:r>
              <a:rPr lang="en-US" dirty="0"/>
              <a:t>EZK: add extra slide to show arch of DS file.</a:t>
            </a:r>
          </a:p>
          <a:p>
            <a:endParaRPr lang="en-US" dirty="0"/>
          </a:p>
          <a:p>
            <a:r>
              <a:rPr lang="en-US" dirty="0"/>
              <a:t>Umit: fixed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BB7A-F8D9-A04D-8A68-1042C7C20D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46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Umit: Added new animation for the transition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BB7A-F8D9-A04D-8A68-1042C7C20D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71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EZK: no “appear” animations at all.</a:t>
            </a:r>
          </a:p>
          <a:p>
            <a:r>
              <a:rPr lang="en-US" dirty="0"/>
              <a:t>EZK: no more than 1 click for this entire slide, each animation should start after the other, with a slight delay, say 1sec.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BB7A-F8D9-A04D-8A68-1042C7C20D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00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BB7A-F8D9-A04D-8A68-1042C7C20D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07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EZK: 1click animation here too</a:t>
            </a:r>
          </a:p>
          <a:p>
            <a:endParaRPr lang="en-US" dirty="0"/>
          </a:p>
          <a:p>
            <a:r>
              <a:rPr lang="en-US" dirty="0"/>
              <a:t>Umit: fixed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BB7A-F8D9-A04D-8A68-1042C7C20D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05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 slide in evaluation, opening part, on </a:t>
            </a:r>
            <a:r>
              <a:rPr lang="en-US" dirty="0" err="1"/>
              <a:t>LoC.</a:t>
            </a:r>
            <a:endParaRPr lang="en-US" dirty="0"/>
          </a:p>
          <a:p>
            <a:endParaRPr lang="en-US" dirty="0"/>
          </a:p>
          <a:p>
            <a:r>
              <a:rPr lang="en-US" dirty="0"/>
              <a:t>Umit: Fixed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BB7A-F8D9-A04D-8A68-1042C7C20D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65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BB7A-F8D9-A04D-8A68-1042C7C20DF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9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37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BB7A-F8D9-A04D-8A68-1042C7C20DF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98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BB7A-F8D9-A04D-8A68-1042C7C20D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079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EZK: No appear animations.  Don’t start animation 1 until you click.  Combine all same slides into one, with animations.  Be sure to describe </a:t>
            </a:r>
            <a:r>
              <a:rPr lang="en-US" dirty="0" err="1"/>
              <a:t>strace</a:t>
            </a:r>
            <a:r>
              <a:rPr lang="en-US" dirty="0"/>
              <a:t> o/h too.  Reorder to same order as described/shown in paper.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Umit: fixed reordering did not look good that is I just kept in the same way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BB7A-F8D9-A04D-8A68-1042C7C20DF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69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BB7A-F8D9-A04D-8A68-1042C7C20DF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142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animation arrows from one bar to another, using +/- notation (e.g., 1.5x, or -50%, or +10^4x).</a:t>
            </a:r>
          </a:p>
          <a:p>
            <a:endParaRPr lang="en-US" dirty="0"/>
          </a:p>
          <a:p>
            <a:r>
              <a:rPr lang="en-US" dirty="0"/>
              <a:t>Umit: fixed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BB7A-F8D9-A04D-8A68-1042C7C20DF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891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all graphs w/ just 1&amp;8 threads, add extra slides after Q&amp;A slide, with 1,2,4,8.</a:t>
            </a:r>
          </a:p>
          <a:p>
            <a:r>
              <a:rPr lang="en-US" dirty="0"/>
              <a:t>EZK: add animation.</a:t>
            </a:r>
          </a:p>
          <a:p>
            <a:endParaRPr lang="en-US" dirty="0"/>
          </a:p>
          <a:p>
            <a:r>
              <a:rPr lang="en-US" dirty="0"/>
              <a:t>Umit: fixed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BB7A-F8D9-A04D-8A68-1042C7C20DF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055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Q&amp;A slide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BB7A-F8D9-A04D-8A68-1042C7C20DF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388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Break this into two slides: one conclusions/contributions; another for future work.</a:t>
            </a:r>
          </a:p>
          <a:p>
            <a:r>
              <a:rPr lang="en-US" dirty="0"/>
              <a:t>Add the Q&amp;A slide back (extra slides after)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BB7A-F8D9-A04D-8A68-1042C7C20DF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849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General: footer should be in gray font, not black. Move date, title, and page# a bit down. Make title be one long line, not two.  FSL and SBU logos 1/3 smaller.</a:t>
            </a:r>
          </a:p>
          <a:p>
            <a:r>
              <a:rPr lang="en-US" dirty="0"/>
              <a:t>Fix date to hardcode RPE date.</a:t>
            </a:r>
          </a:p>
          <a:p>
            <a:endParaRPr lang="en-US" dirty="0"/>
          </a:p>
          <a:p>
            <a:r>
              <a:rPr lang="en-US" dirty="0"/>
              <a:t>Umit: fixed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BB7A-F8D9-A04D-8A68-1042C7C20DF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98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BB7A-F8D9-A04D-8A68-1042C7C20D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68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BB7A-F8D9-A04D-8A68-1042C7C20D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64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BB7A-F8D9-A04D-8A68-1042C7C20D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85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related work a separate section, add it to ALL outline slides. Add a 3</a:t>
            </a:r>
            <a:r>
              <a:rPr lang="en-US" baseline="30000" dirty="0"/>
              <a:t>rd</a:t>
            </a:r>
            <a:r>
              <a:rPr lang="en-US" dirty="0"/>
              <a:t> related work slide that just summarizes all the other less related work, that we cited in </a:t>
            </a:r>
            <a:r>
              <a:rPr lang="en-US" dirty="0" err="1"/>
              <a:t>sosp</a:t>
            </a:r>
            <a:r>
              <a:rPr lang="en-US" dirty="0"/>
              <a:t>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BB7A-F8D9-A04D-8A68-1042C7C20D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98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Ordering rules</a:t>
            </a:r>
          </a:p>
          <a:p>
            <a:r>
              <a:rPr lang="en-US" dirty="0"/>
              <a:t>EZK: remove figure, maybe turn into extra slide.</a:t>
            </a:r>
          </a:p>
          <a:p>
            <a:r>
              <a:rPr lang="en-US" dirty="0"/>
              <a:t>Umit: Fixed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BB7A-F8D9-A04D-8A68-1042C7C20D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5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BB7A-F8D9-A04D-8A68-1042C7C20D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67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BB7A-F8D9-A04D-8A68-1042C7C20D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40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5/20/2019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Re-Animator: Versatile High-Fidelity System-Call Tracing and Replaying  (RPE)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32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Re-Animator: Versatile High-Fidelity System-Call Tracing and Replaying  (RPE)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81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Re-Animator: Versatile High-Fidelity System-Call Tracing and Replaying  (RPE)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09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0000"/>
              </a:buClr>
              <a:defRPr/>
            </a:lvl1pPr>
            <a:lvl2pPr marL="685800" indent="-228600">
              <a:buClr>
                <a:srgbClr val="00B050"/>
              </a:buClr>
              <a:buFont typeface="Wingdings" pitchFamily="2" charset="2"/>
              <a:buChar char="v"/>
              <a:defRPr/>
            </a:lvl2pPr>
            <a:lvl3pPr marL="1143000" indent="-228600"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  <a:defRPr/>
            </a:lvl3pPr>
            <a:lvl4pPr marL="1600200" indent="-228600">
              <a:buClr>
                <a:schemeClr val="accent2"/>
              </a:buClr>
              <a:buFont typeface="Wingdings" pitchFamily="2" charset="2"/>
              <a:buChar char="Ø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5/20/2019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Re-Animator: Versatile High-Fidelity System-Call Tracing and Replaying  (RPE)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CE412F-CD6E-7445-9539-C5C52CAE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3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Re-Animator: Versatile High-Fidelity System-Call Tracing and Replaying  (RPE)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7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Re-Animator: Versatile High-Fidelity System-Call Tracing and Replaying  (RPE)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7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Re-Animator: Versatile High-Fidelity System-Call Tracing and Replaying  (RPE)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Re-Animator: Versatile High-Fidelity System-Call Tracing and Replaying  (RPE)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2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Re-Animator: Versatile High-Fidelity System-Call Tracing and Replaying  (RPE)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Re-Animator: Versatile High-Fidelity System-Call Tracing and Replaying  (RPE)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0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Re-Animator: Versatile High-Fidelity System-Call Tracing and Replaying  (RPE)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2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02388"/>
            <a:ext cx="8676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5/20/2019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3425" y="6402388"/>
            <a:ext cx="5370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Re-Animator: Versatile High-Fidelity System-Call Tracing and Replaying  (RPE)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580" y="6402388"/>
            <a:ext cx="6870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CE412F-CD6E-7445-9539-C5C52CAE09D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B5888A5C-4ED4-0D4F-8857-4880D569374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497062" y="6356351"/>
            <a:ext cx="557075" cy="457200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92761215-2786-9F43-8E05-87226C711BB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1702" y="6356351"/>
            <a:ext cx="40463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7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>
              <a:lumMod val="7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10" Type="http://schemas.openxmlformats.org/officeDocument/2006/relationships/image" Target="../media/image13.png"/><Relationship Id="rId4" Type="http://schemas.openxmlformats.org/officeDocument/2006/relationships/image" Target="../media/image7.emf"/><Relationship Id="rId9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8C180-208D-634D-A84D-17DAA5FF9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93160"/>
            <a:ext cx="7772400" cy="1890444"/>
          </a:xfr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Re-Animator: Versatile High-Fidelity System-Call Tracing and Replaying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C6F2DC-B694-094E-A1AE-2C3BF468D9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2103"/>
            <a:ext cx="6858000" cy="330827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Ibrahim “</a:t>
            </a:r>
            <a:r>
              <a:rPr lang="en-US" b="1" dirty="0" err="1"/>
              <a:t>Umit</a:t>
            </a:r>
            <a:r>
              <a:rPr lang="en-US" b="1" dirty="0"/>
              <a:t>” Akgun</a:t>
            </a:r>
          </a:p>
          <a:p>
            <a:endParaRPr lang="en-US" sz="1867" b="1" dirty="0"/>
          </a:p>
          <a:p>
            <a:r>
              <a:rPr lang="en-US" sz="2667" b="1" dirty="0"/>
              <a:t>Research Proficiency </a:t>
            </a:r>
          </a:p>
          <a:p>
            <a:r>
              <a:rPr lang="en-US" sz="2667" b="1" dirty="0"/>
              <a:t>Examination</a:t>
            </a:r>
          </a:p>
          <a:p>
            <a:endParaRPr lang="en-US" sz="1867" b="1" dirty="0"/>
          </a:p>
          <a:p>
            <a:r>
              <a:rPr lang="en-US" sz="1867" b="1" i="1" dirty="0">
                <a:solidFill>
                  <a:srgbClr val="00B050"/>
                </a:solidFill>
              </a:rPr>
              <a:t>File systems and Storage Lab</a:t>
            </a:r>
          </a:p>
          <a:p>
            <a:r>
              <a:rPr lang="en-US" sz="1867" b="1" i="1" dirty="0"/>
              <a:t>Dept. of Computer Science</a:t>
            </a:r>
          </a:p>
          <a:p>
            <a:r>
              <a:rPr lang="en-US" sz="1867" b="1" i="1" dirty="0"/>
              <a:t>Stony Brook University</a:t>
            </a:r>
          </a:p>
          <a:p>
            <a:r>
              <a:rPr lang="en-US" sz="1867" b="1" dirty="0">
                <a:solidFill>
                  <a:srgbClr val="093A81"/>
                </a:solidFill>
              </a:rPr>
              <a:t>http://</a:t>
            </a:r>
            <a:r>
              <a:rPr lang="en-US" sz="1867" b="1" dirty="0" err="1">
                <a:solidFill>
                  <a:srgbClr val="093A81"/>
                </a:solidFill>
              </a:rPr>
              <a:t>www.fsl.cs.stonybrook.edu</a:t>
            </a:r>
            <a:r>
              <a:rPr lang="en-US" sz="1867" b="1" dirty="0">
                <a:solidFill>
                  <a:srgbClr val="093A81"/>
                </a:solidFill>
              </a:rPr>
              <a:t>/</a:t>
            </a:r>
          </a:p>
          <a:p>
            <a:endParaRPr lang="en-US" sz="1333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FDD39-3574-4D0F-9CD2-B9FCE24B3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5/20/2019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F2D00DC-61EC-954F-8CFA-BE10B51EB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Re-Animator: Versatile High-Fidelity System-Call Tracing and Replaying  (RPE)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0364E87-D129-8345-A698-11591D785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17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90B02-F8EB-A647-BB15-01E955F0E31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D100"/>
          </a:solidFill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9BB00-F9AE-7C4F-AD42-88D54C4F5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strike="sngStrike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>
              <a:lnSpc>
                <a:spcPct val="100000"/>
              </a:lnSpc>
            </a:pPr>
            <a:r>
              <a:rPr lang="en-US" b="1" strike="sngStrike" dirty="0">
                <a:solidFill>
                  <a:schemeClr val="bg1">
                    <a:lumMod val="65000"/>
                  </a:schemeClr>
                </a:solidFill>
              </a:rPr>
              <a:t>Related Work</a:t>
            </a:r>
          </a:p>
          <a:p>
            <a:r>
              <a:rPr lang="en-US" b="1" dirty="0"/>
              <a:t>Design</a:t>
            </a:r>
          </a:p>
          <a:p>
            <a:pPr lvl="1"/>
            <a:r>
              <a:rPr lang="en-US" b="1" dirty="0"/>
              <a:t>Design Overview</a:t>
            </a:r>
          </a:p>
          <a:p>
            <a:pPr lvl="1"/>
            <a:r>
              <a:rPr lang="en-US" dirty="0"/>
              <a:t>Fidelity</a:t>
            </a:r>
          </a:p>
          <a:p>
            <a:pPr lvl="1"/>
            <a:r>
              <a:rPr lang="en-US" dirty="0"/>
              <a:t>Low-overhead</a:t>
            </a:r>
          </a:p>
          <a:p>
            <a:pPr lvl="1"/>
            <a:r>
              <a:rPr lang="en-US" dirty="0"/>
              <a:t>Scalable &amp; Verifiable</a:t>
            </a:r>
          </a:p>
          <a:p>
            <a:pPr lvl="1"/>
            <a:r>
              <a:rPr lang="en-US" dirty="0"/>
              <a:t>Portable</a:t>
            </a:r>
          </a:p>
          <a:p>
            <a:r>
              <a:rPr lang="en-US" dirty="0"/>
              <a:t>Evaluation</a:t>
            </a:r>
          </a:p>
          <a:p>
            <a:r>
              <a:rPr lang="en-US" dirty="0"/>
              <a:t>Conclusion &amp; Future 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CF317-722E-B14A-ABB8-419AF6CF2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13A7E-A95F-5047-BD49-6EAA79CC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Re-Animator: Versatile High-Fidelity System-Call Tracing and Replaying  (RPE)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17BDF-61DE-5341-A429-F0AE6F0E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88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4523C-CE8F-BF49-A3AB-F5A772DD5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Goals 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5298A-DE9A-5941-894C-602328508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Capturing &amp; replaying system-calls for the purpose of the storage system benchmarking</a:t>
            </a:r>
          </a:p>
          <a:p>
            <a:r>
              <a:rPr lang="en-US" dirty="0"/>
              <a:t>Replaying</a:t>
            </a:r>
          </a:p>
          <a:p>
            <a:pPr lvl="1"/>
            <a:r>
              <a:rPr lang="en-US" dirty="0"/>
              <a:t>Timing</a:t>
            </a:r>
          </a:p>
          <a:p>
            <a:pPr lvl="2"/>
            <a:r>
              <a:rPr lang="en-US" dirty="0"/>
              <a:t>Overlapping system-call execution time</a:t>
            </a:r>
          </a:p>
          <a:p>
            <a:pPr lvl="2"/>
            <a:r>
              <a:rPr lang="en-US" dirty="0"/>
              <a:t>Preserve Ordering (e.g., </a:t>
            </a:r>
            <a:r>
              <a:rPr lang="en-US" dirty="0" err="1"/>
              <a:t>hfplayer</a:t>
            </a:r>
            <a:r>
              <a:rPr lang="en-US" dirty="0"/>
              <a:t> FAST’17)</a:t>
            </a:r>
          </a:p>
          <a:p>
            <a:pPr lvl="1"/>
            <a:r>
              <a:rPr lang="en-US" dirty="0"/>
              <a:t>On-disk state correctness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/>
              <a:t>Deduplication</a:t>
            </a:r>
          </a:p>
          <a:p>
            <a:pPr lvl="2"/>
            <a:r>
              <a:rPr lang="en-US" dirty="0"/>
              <a:t>Compression</a:t>
            </a:r>
          </a:p>
          <a:p>
            <a:r>
              <a:rPr lang="en-US" dirty="0"/>
              <a:t>Minimize overhead</a:t>
            </a:r>
          </a:p>
          <a:p>
            <a:pPr lvl="1"/>
            <a:r>
              <a:rPr lang="en-US" dirty="0"/>
              <a:t>Adding minimum interference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3E10F-EABE-A449-B015-9B5448AF9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E7EEC-AA9D-604C-9481-D929EF495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Re-Animator: Versatile High-Fidelity System-Call Tracing and Replaying  (RPE)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7C6EE-D222-504D-A17E-971064C9F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32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51D4B-623D-0F4A-8C39-9996F11E6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Goals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DCF0B-BCC4-834C-B2FD-63B2208D5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Scalability</a:t>
            </a:r>
          </a:p>
          <a:p>
            <a:pPr lvl="1"/>
            <a:r>
              <a:rPr lang="en-US" dirty="0"/>
              <a:t>Design to capture long running applications</a:t>
            </a:r>
          </a:p>
          <a:p>
            <a:pPr lvl="1"/>
            <a:r>
              <a:rPr lang="en-US" dirty="0"/>
              <a:t>Design to replay big system-call traces</a:t>
            </a:r>
          </a:p>
          <a:p>
            <a:pPr lvl="1"/>
            <a:r>
              <a:rPr lang="en-US" dirty="0"/>
              <a:t>Tested with hundreds of gigabyte traces</a:t>
            </a:r>
          </a:p>
          <a:p>
            <a:r>
              <a:rPr lang="en-US" dirty="0"/>
              <a:t>Verifiability</a:t>
            </a:r>
          </a:p>
          <a:p>
            <a:pPr lvl="1"/>
            <a:r>
              <a:rPr lang="en-US" dirty="0"/>
              <a:t>Return values</a:t>
            </a:r>
          </a:p>
          <a:p>
            <a:pPr lvl="1"/>
            <a:r>
              <a:rPr lang="en-US" dirty="0"/>
              <a:t>Buffer contents</a:t>
            </a:r>
          </a:p>
          <a:p>
            <a:pPr lvl="1"/>
            <a:r>
              <a:rPr lang="en-US" dirty="0"/>
              <a:t>On-disk state verification</a:t>
            </a:r>
          </a:p>
          <a:p>
            <a:r>
              <a:rPr lang="en-US" dirty="0"/>
              <a:t>Portability</a:t>
            </a:r>
          </a:p>
          <a:p>
            <a:pPr lvl="1"/>
            <a:r>
              <a:rPr lang="en-US" dirty="0"/>
              <a:t>Supporting versatile tools for analyzing and converting</a:t>
            </a:r>
          </a:p>
          <a:p>
            <a:r>
              <a:rPr lang="en-US" dirty="0"/>
              <a:t>Ease of use and extensibility</a:t>
            </a:r>
          </a:p>
          <a:p>
            <a:pPr lvl="1"/>
            <a:r>
              <a:rPr lang="en-US" dirty="0"/>
              <a:t>RA-Library can be integrated with any other tracing tool</a:t>
            </a:r>
          </a:p>
          <a:p>
            <a:pPr lvl="1"/>
            <a:r>
              <a:rPr lang="en-US" dirty="0"/>
              <a:t>Easy to extend for supporting un-implemented system-calls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CC70C-8AE5-9C47-9873-707CECEB5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D5FDF-9817-0244-A1EE-0FDE1E9E6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Re-Animator: Versatile High-Fidelity System-Call Tracing and Replaying  (RPE)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A7EC-D78E-2A4E-8F37-A55FEAE31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75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90B02-F8EB-A647-BB15-01E955F0E31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D100"/>
          </a:solidFill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9BB00-F9AE-7C4F-AD42-88D54C4F5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strike="sngStrike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>
              <a:lnSpc>
                <a:spcPct val="100000"/>
              </a:lnSpc>
            </a:pPr>
            <a:r>
              <a:rPr lang="en-US" b="1" strike="sngStrike" dirty="0">
                <a:solidFill>
                  <a:schemeClr val="bg1">
                    <a:lumMod val="65000"/>
                  </a:schemeClr>
                </a:solidFill>
              </a:rPr>
              <a:t>Related Work</a:t>
            </a:r>
          </a:p>
          <a:p>
            <a:r>
              <a:rPr lang="en-US" b="1" dirty="0"/>
              <a:t>Design</a:t>
            </a:r>
          </a:p>
          <a:p>
            <a:pPr lvl="1"/>
            <a:r>
              <a:rPr lang="en-US" b="1" strike="sngStrike" dirty="0">
                <a:solidFill>
                  <a:schemeClr val="bg1">
                    <a:lumMod val="65000"/>
                  </a:schemeClr>
                </a:solidFill>
              </a:rPr>
              <a:t>Design Overview</a:t>
            </a:r>
          </a:p>
          <a:p>
            <a:pPr lvl="1"/>
            <a:r>
              <a:rPr lang="en-US" b="1" dirty="0"/>
              <a:t>Fidelity</a:t>
            </a:r>
          </a:p>
          <a:p>
            <a:pPr lvl="1"/>
            <a:r>
              <a:rPr lang="en-US" dirty="0"/>
              <a:t>Low-overhead</a:t>
            </a:r>
          </a:p>
          <a:p>
            <a:pPr lvl="1"/>
            <a:r>
              <a:rPr lang="en-US" dirty="0"/>
              <a:t>Scalable &amp; Verifiable</a:t>
            </a:r>
          </a:p>
          <a:p>
            <a:pPr lvl="1"/>
            <a:r>
              <a:rPr lang="en-US" dirty="0"/>
              <a:t>Portable</a:t>
            </a:r>
          </a:p>
          <a:p>
            <a:r>
              <a:rPr lang="en-US" dirty="0"/>
              <a:t>Evaluation</a:t>
            </a:r>
          </a:p>
          <a:p>
            <a:r>
              <a:rPr lang="en-US" dirty="0"/>
              <a:t>Conclusion &amp; Future 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CF317-722E-B14A-ABB8-419AF6CF2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13A7E-A95F-5047-BD49-6EAA79CC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Re-Animator: Versatile High-Fidelity System-Call Tracing and Replaying  (RPE)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17BDF-61DE-5341-A429-F0AE6F0E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68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53EEB-5F6A-2247-95B8-56E62B04E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Fidelity – RA-Strace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93C65-C921-5646-909D-BEE84AA1E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1835C-8740-0C40-88EC-DEC62FB60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Re-Animator: Versatile High-Fidelity System-Call Tracing and Replaying  (RPE)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5C8B8-57F3-C044-9435-1FC0666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89EB3C3-8FE8-0840-A263-89A4ED1A65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6703" y="1924098"/>
            <a:ext cx="7100200" cy="3379422"/>
          </a:xfr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CF38BF3-74BA-9A47-A790-0922C177121D}"/>
              </a:ext>
            </a:extLst>
          </p:cNvPr>
          <p:cNvCxnSpPr/>
          <p:nvPr/>
        </p:nvCxnSpPr>
        <p:spPr>
          <a:xfrm>
            <a:off x="6611112" y="2852928"/>
            <a:ext cx="0" cy="10698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3FFBA07-E048-0545-BD7B-D8978E060D16}"/>
              </a:ext>
            </a:extLst>
          </p:cNvPr>
          <p:cNvSpPr txBox="1"/>
          <p:nvPr/>
        </p:nvSpPr>
        <p:spPr>
          <a:xfrm>
            <a:off x="6611112" y="2990088"/>
            <a:ext cx="1009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System call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4D8A88B-EC24-D845-9A32-6C35EDA97D60}"/>
              </a:ext>
            </a:extLst>
          </p:cNvPr>
          <p:cNvSpPr/>
          <p:nvPr/>
        </p:nvSpPr>
        <p:spPr>
          <a:xfrm>
            <a:off x="6967728" y="3297864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9454BE0-6177-F14C-8E65-4A200B372F4C}"/>
              </a:ext>
            </a:extLst>
          </p:cNvPr>
          <p:cNvCxnSpPr/>
          <p:nvPr/>
        </p:nvCxnSpPr>
        <p:spPr>
          <a:xfrm flipH="1">
            <a:off x="5148072" y="3922776"/>
            <a:ext cx="1463040" cy="6766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F9199AFD-496C-2740-8E9B-C5F7F95ECC5B}"/>
              </a:ext>
            </a:extLst>
          </p:cNvPr>
          <p:cNvSpPr/>
          <p:nvPr/>
        </p:nvSpPr>
        <p:spPr>
          <a:xfrm>
            <a:off x="6031992" y="4245792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8AD362A-B71B-9041-B84B-18D4474CF201}"/>
              </a:ext>
            </a:extLst>
          </p:cNvPr>
          <p:cNvCxnSpPr/>
          <p:nvPr/>
        </p:nvCxnSpPr>
        <p:spPr>
          <a:xfrm flipV="1">
            <a:off x="5148072" y="2852928"/>
            <a:ext cx="0" cy="17465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C611CA5C-059E-8C45-8452-4736F08E7D99}"/>
              </a:ext>
            </a:extLst>
          </p:cNvPr>
          <p:cNvSpPr/>
          <p:nvPr/>
        </p:nvSpPr>
        <p:spPr>
          <a:xfrm>
            <a:off x="5251704" y="3127176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B7001C-C5DB-A74C-A370-054E72914AAF}"/>
              </a:ext>
            </a:extLst>
          </p:cNvPr>
          <p:cNvSpPr txBox="1"/>
          <p:nvPr/>
        </p:nvSpPr>
        <p:spPr>
          <a:xfrm>
            <a:off x="5148071" y="3251544"/>
            <a:ext cx="615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signal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8D68E91-9FDA-8144-8F8F-7179DC5E48E9}"/>
              </a:ext>
            </a:extLst>
          </p:cNvPr>
          <p:cNvCxnSpPr/>
          <p:nvPr/>
        </p:nvCxnSpPr>
        <p:spPr>
          <a:xfrm>
            <a:off x="3429000" y="2852928"/>
            <a:ext cx="0" cy="106984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D663CB4-1717-D84A-9C43-4CDA7B1354F4}"/>
              </a:ext>
            </a:extLst>
          </p:cNvPr>
          <p:cNvCxnSpPr/>
          <p:nvPr/>
        </p:nvCxnSpPr>
        <p:spPr>
          <a:xfrm>
            <a:off x="3438144" y="3922776"/>
            <a:ext cx="0" cy="88696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136625B-92F1-2C41-883B-1C78374FDE24}"/>
              </a:ext>
            </a:extLst>
          </p:cNvPr>
          <p:cNvCxnSpPr/>
          <p:nvPr/>
        </p:nvCxnSpPr>
        <p:spPr>
          <a:xfrm flipV="1">
            <a:off x="3291840" y="3922776"/>
            <a:ext cx="0" cy="87782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EB6F162-52F5-F049-9F4A-9A872469F256}"/>
              </a:ext>
            </a:extLst>
          </p:cNvPr>
          <p:cNvCxnSpPr>
            <a:cxnSpLocks/>
          </p:cNvCxnSpPr>
          <p:nvPr/>
        </p:nvCxnSpPr>
        <p:spPr>
          <a:xfrm flipV="1">
            <a:off x="3291840" y="2852928"/>
            <a:ext cx="0" cy="106984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53F0FD9C-E656-B74B-BFF2-169F6E653438}"/>
              </a:ext>
            </a:extLst>
          </p:cNvPr>
          <p:cNvSpPr/>
          <p:nvPr/>
        </p:nvSpPr>
        <p:spPr>
          <a:xfrm>
            <a:off x="3493008" y="2950392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91431D-E834-9645-92B9-60FA4E2238D4}"/>
              </a:ext>
            </a:extLst>
          </p:cNvPr>
          <p:cNvSpPr txBox="1"/>
          <p:nvPr/>
        </p:nvSpPr>
        <p:spPr>
          <a:xfrm>
            <a:off x="3401943" y="3031785"/>
            <a:ext cx="16360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err="1">
                <a:solidFill>
                  <a:srgbClr val="FF0000"/>
                </a:solidFill>
              </a:rPr>
              <a:t>process_vm_readv</a:t>
            </a:r>
            <a:r>
              <a:rPr lang="en-US" sz="1400" b="1">
                <a:solidFill>
                  <a:srgbClr val="FF0000"/>
                </a:solidFill>
              </a:rPr>
              <a:t>(</a:t>
            </a:r>
          </a:p>
          <a:p>
            <a:r>
              <a:rPr lang="en-US" sz="1400" b="1" err="1">
                <a:solidFill>
                  <a:srgbClr val="FF0000"/>
                </a:solidFill>
              </a:rPr>
              <a:t>application_pid</a:t>
            </a:r>
            <a:r>
              <a:rPr lang="en-US" sz="1400" b="1">
                <a:solidFill>
                  <a:srgbClr val="FF0000"/>
                </a:solidFill>
              </a:rPr>
              <a:t>,</a:t>
            </a:r>
          </a:p>
          <a:p>
            <a:r>
              <a:rPr lang="en-US" sz="1400" b="1" err="1">
                <a:solidFill>
                  <a:srgbClr val="FF0000"/>
                </a:solidFill>
              </a:rPr>
              <a:t>buffer_ptr</a:t>
            </a:r>
            <a:r>
              <a:rPr lang="en-US" sz="1400" b="1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7C0C3C6-7035-5E4F-85F3-80D1DE585010}"/>
              </a:ext>
            </a:extLst>
          </p:cNvPr>
          <p:cNvCxnSpPr/>
          <p:nvPr/>
        </p:nvCxnSpPr>
        <p:spPr>
          <a:xfrm flipH="1">
            <a:off x="2686050" y="2569464"/>
            <a:ext cx="342900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5D2FAF9-8918-5D4D-8FDC-2F4EBE4081E2}"/>
              </a:ext>
            </a:extLst>
          </p:cNvPr>
          <p:cNvCxnSpPr>
            <a:cxnSpLocks/>
          </p:cNvCxnSpPr>
          <p:nvPr/>
        </p:nvCxnSpPr>
        <p:spPr>
          <a:xfrm>
            <a:off x="2121408" y="2825496"/>
            <a:ext cx="0" cy="108813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4A3E2EC-34F2-3446-A164-00F25E06E7B5}"/>
              </a:ext>
            </a:extLst>
          </p:cNvPr>
          <p:cNvCxnSpPr>
            <a:cxnSpLocks/>
          </p:cNvCxnSpPr>
          <p:nvPr/>
        </p:nvCxnSpPr>
        <p:spPr>
          <a:xfrm>
            <a:off x="2121408" y="3922776"/>
            <a:ext cx="0" cy="87782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DBD66AD-63B9-3945-A424-9A7A495CFBC6}"/>
              </a:ext>
            </a:extLst>
          </p:cNvPr>
          <p:cNvCxnSpPr>
            <a:cxnSpLocks/>
          </p:cNvCxnSpPr>
          <p:nvPr/>
        </p:nvCxnSpPr>
        <p:spPr>
          <a:xfrm flipH="1">
            <a:off x="1684782" y="5062728"/>
            <a:ext cx="329184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B2ABA871-E28E-6F44-9A7A-5909E467503C}"/>
              </a:ext>
            </a:extLst>
          </p:cNvPr>
          <p:cNvSpPr txBox="1"/>
          <p:nvPr/>
        </p:nvSpPr>
        <p:spPr>
          <a:xfrm rot="16200000">
            <a:off x="1801356" y="3036254"/>
            <a:ext cx="619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Async</a:t>
            </a:r>
          </a:p>
          <a:p>
            <a:r>
              <a:rPr lang="en-US" sz="1400" b="1"/>
              <a:t>write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4F0DF48-EA80-3844-84B3-E38F1A306213}"/>
              </a:ext>
            </a:extLst>
          </p:cNvPr>
          <p:cNvSpPr/>
          <p:nvPr/>
        </p:nvSpPr>
        <p:spPr>
          <a:xfrm>
            <a:off x="2788920" y="2665714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FC111BE-D23F-F049-AA8B-712FAD506D61}"/>
              </a:ext>
            </a:extLst>
          </p:cNvPr>
          <p:cNvCxnSpPr/>
          <p:nvPr/>
        </p:nvCxnSpPr>
        <p:spPr>
          <a:xfrm>
            <a:off x="4466803" y="2852928"/>
            <a:ext cx="0" cy="1746504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22D95C3B-B220-4D4F-B47C-FC14CC9A126A}"/>
              </a:ext>
            </a:extLst>
          </p:cNvPr>
          <p:cNvSpPr/>
          <p:nvPr/>
        </p:nvSpPr>
        <p:spPr>
          <a:xfrm>
            <a:off x="4507290" y="4215384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90DBEE8-9A3F-FD41-B5D1-0E519479C8DA}"/>
              </a:ext>
            </a:extLst>
          </p:cNvPr>
          <p:cNvCxnSpPr/>
          <p:nvPr/>
        </p:nvCxnSpPr>
        <p:spPr>
          <a:xfrm flipV="1">
            <a:off x="4466803" y="3922776"/>
            <a:ext cx="2144309" cy="66900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342A7394-9BB8-9A4C-A39F-829FE7F9E558}"/>
              </a:ext>
            </a:extLst>
          </p:cNvPr>
          <p:cNvSpPr/>
          <p:nvPr/>
        </p:nvSpPr>
        <p:spPr>
          <a:xfrm>
            <a:off x="5210185" y="4123944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7CCE7C0-8A50-8947-BED3-3199F7471FCF}"/>
              </a:ext>
            </a:extLst>
          </p:cNvPr>
          <p:cNvCxnSpPr/>
          <p:nvPr/>
        </p:nvCxnSpPr>
        <p:spPr>
          <a:xfrm>
            <a:off x="6611112" y="3922776"/>
            <a:ext cx="0" cy="88696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3A03ED91-6242-DB45-993E-B05E71BF91C2}"/>
              </a:ext>
            </a:extLst>
          </p:cNvPr>
          <p:cNvSpPr/>
          <p:nvPr/>
        </p:nvSpPr>
        <p:spPr>
          <a:xfrm>
            <a:off x="6694931" y="4382952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1411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12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12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7" grpId="0" animBg="1"/>
      <p:bldP spid="20" grpId="0" animBg="1"/>
      <p:bldP spid="21" grpId="0"/>
      <p:bldP spid="30" grpId="0" animBg="1"/>
      <p:bldP spid="31" grpId="0"/>
      <p:bldP spid="52" grpId="0"/>
      <p:bldP spid="53" grpId="0" animBg="1"/>
      <p:bldP spid="56" grpId="0" animBg="1"/>
      <p:bldP spid="59" grpId="0" animBg="1"/>
      <p:bldP spid="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93AFA-AF2D-9247-8B68-45A2CD682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Fidelity – RA-LTTng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50003-7E92-7149-896F-DC0D2C7D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D0CB4-2644-A945-8C92-AC47A09B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Re-Animator: Versatile High-Fidelity System-Call Tracing and Replaying  (RPE)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B83B0-63C3-AF47-8F8F-2BF10268F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720AD1F-D269-BD41-9675-8FAFE930C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5742" y="1690689"/>
            <a:ext cx="5652516" cy="4447881"/>
          </a:xfr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C44A30B5-276A-1E4A-84F9-2B18B506397D}"/>
              </a:ext>
            </a:extLst>
          </p:cNvPr>
          <p:cNvSpPr/>
          <p:nvPr/>
        </p:nvSpPr>
        <p:spPr>
          <a:xfrm>
            <a:off x="3652321" y="1881220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8C2FA5E-D3A7-4A4B-8F57-5798B4488228}"/>
              </a:ext>
            </a:extLst>
          </p:cNvPr>
          <p:cNvCxnSpPr>
            <a:cxnSpLocks/>
          </p:cNvCxnSpPr>
          <p:nvPr/>
        </p:nvCxnSpPr>
        <p:spPr>
          <a:xfrm>
            <a:off x="4741164" y="1892808"/>
            <a:ext cx="580644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196B36B-37EC-7746-8418-F99ADF2FB587}"/>
              </a:ext>
            </a:extLst>
          </p:cNvPr>
          <p:cNvCxnSpPr/>
          <p:nvPr/>
        </p:nvCxnSpPr>
        <p:spPr>
          <a:xfrm>
            <a:off x="5897880" y="2011680"/>
            <a:ext cx="749808" cy="33832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F17749A-9044-E348-BA47-ADD0EF6CE25C}"/>
              </a:ext>
            </a:extLst>
          </p:cNvPr>
          <p:cNvCxnSpPr/>
          <p:nvPr/>
        </p:nvCxnSpPr>
        <p:spPr>
          <a:xfrm flipH="1">
            <a:off x="5175504" y="2002536"/>
            <a:ext cx="731520" cy="44805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702195B5-F1AC-AB4D-A173-D072FBC3730B}"/>
              </a:ext>
            </a:extLst>
          </p:cNvPr>
          <p:cNvSpPr/>
          <p:nvPr/>
        </p:nvSpPr>
        <p:spPr>
          <a:xfrm>
            <a:off x="6268593" y="1705525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03A83C-ABCB-AA43-9EEB-4EB7F4E50C8F}"/>
              </a:ext>
            </a:extLst>
          </p:cNvPr>
          <p:cNvSpPr/>
          <p:nvPr/>
        </p:nvSpPr>
        <p:spPr>
          <a:xfrm>
            <a:off x="5649522" y="2660507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6C38C87-1DDB-8A4B-92C3-AA9859E08E72}"/>
              </a:ext>
            </a:extLst>
          </p:cNvPr>
          <p:cNvCxnSpPr/>
          <p:nvPr/>
        </p:nvCxnSpPr>
        <p:spPr>
          <a:xfrm>
            <a:off x="4916532" y="2889504"/>
            <a:ext cx="0" cy="150876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FE02476-32A2-0F49-8B44-536175F3192B}"/>
              </a:ext>
            </a:extLst>
          </p:cNvPr>
          <p:cNvCxnSpPr/>
          <p:nvPr/>
        </p:nvCxnSpPr>
        <p:spPr>
          <a:xfrm>
            <a:off x="4916532" y="4398264"/>
            <a:ext cx="0" cy="38404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2C8550C-AE26-D14E-AF21-F88786F2F70E}"/>
              </a:ext>
            </a:extLst>
          </p:cNvPr>
          <p:cNvSpPr/>
          <p:nvPr/>
        </p:nvSpPr>
        <p:spPr>
          <a:xfrm>
            <a:off x="4951476" y="4423160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81E82B7-2B47-DD45-BE12-3BE77EF7DFC8}"/>
              </a:ext>
            </a:extLst>
          </p:cNvPr>
          <p:cNvSpPr/>
          <p:nvPr/>
        </p:nvSpPr>
        <p:spPr>
          <a:xfrm>
            <a:off x="4426077" y="5451824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8BF8F18-6909-C141-8A91-C37540172896}"/>
              </a:ext>
            </a:extLst>
          </p:cNvPr>
          <p:cNvSpPr/>
          <p:nvPr/>
        </p:nvSpPr>
        <p:spPr>
          <a:xfrm>
            <a:off x="4123944" y="3133319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F13FAF6-204F-534C-9FA8-F09BECDE5DA6}"/>
              </a:ext>
            </a:extLst>
          </p:cNvPr>
          <p:cNvCxnSpPr/>
          <p:nvPr/>
        </p:nvCxnSpPr>
        <p:spPr>
          <a:xfrm flipV="1">
            <a:off x="3346704" y="3840480"/>
            <a:ext cx="0" cy="557784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0477CC9-2A6F-6B41-98FC-EC7A598693E7}"/>
              </a:ext>
            </a:extLst>
          </p:cNvPr>
          <p:cNvCxnSpPr/>
          <p:nvPr/>
        </p:nvCxnSpPr>
        <p:spPr>
          <a:xfrm>
            <a:off x="4345033" y="4782312"/>
            <a:ext cx="0" cy="66951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86EF111-5704-C74D-9CEC-5DC41614DFE7}"/>
              </a:ext>
            </a:extLst>
          </p:cNvPr>
          <p:cNvCxnSpPr/>
          <p:nvPr/>
        </p:nvCxnSpPr>
        <p:spPr>
          <a:xfrm flipH="1">
            <a:off x="5134356" y="5038344"/>
            <a:ext cx="100812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D3258F5-4405-B64F-B1E1-5412F6BA7328}"/>
              </a:ext>
            </a:extLst>
          </p:cNvPr>
          <p:cNvCxnSpPr/>
          <p:nvPr/>
        </p:nvCxnSpPr>
        <p:spPr>
          <a:xfrm flipV="1">
            <a:off x="3346704" y="2724912"/>
            <a:ext cx="0" cy="346204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DC64C2CA-1495-F74D-895C-53322F68D06C}"/>
              </a:ext>
            </a:extLst>
          </p:cNvPr>
          <p:cNvCxnSpPr/>
          <p:nvPr/>
        </p:nvCxnSpPr>
        <p:spPr>
          <a:xfrm rot="5400000">
            <a:off x="861060" y="3921251"/>
            <a:ext cx="3005329" cy="192024"/>
          </a:xfrm>
          <a:prstGeom prst="bentConnector3">
            <a:avLst>
              <a:gd name="adj1" fmla="val 101"/>
            </a:avLst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A4AA2287-6221-2549-8831-8F7ED46F0EE9}"/>
              </a:ext>
            </a:extLst>
          </p:cNvPr>
          <p:cNvSpPr/>
          <p:nvPr/>
        </p:nvSpPr>
        <p:spPr>
          <a:xfrm>
            <a:off x="4264697" y="2349858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7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CC74A8A-CD26-5B48-B7B4-EABEA093ACF7}"/>
              </a:ext>
            </a:extLst>
          </p:cNvPr>
          <p:cNvCxnSpPr/>
          <p:nvPr/>
        </p:nvCxnSpPr>
        <p:spPr>
          <a:xfrm>
            <a:off x="6647688" y="3189037"/>
            <a:ext cx="0" cy="12864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4527CA9-7C96-0248-AEB9-8D72E8293784}"/>
              </a:ext>
            </a:extLst>
          </p:cNvPr>
          <p:cNvSpPr/>
          <p:nvPr/>
        </p:nvSpPr>
        <p:spPr>
          <a:xfrm>
            <a:off x="5015484" y="2043684"/>
            <a:ext cx="457200" cy="182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pgid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2464483-43D0-1049-AE97-046502ADFA29}"/>
              </a:ext>
            </a:extLst>
          </p:cNvPr>
          <p:cNvSpPr/>
          <p:nvPr/>
        </p:nvSpPr>
        <p:spPr>
          <a:xfrm>
            <a:off x="4937760" y="2094928"/>
            <a:ext cx="850392" cy="155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#sub-buffers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5548F6A-7D10-0242-BE28-4DA0700AA5E4}"/>
              </a:ext>
            </a:extLst>
          </p:cNvPr>
          <p:cNvCxnSpPr>
            <a:cxnSpLocks/>
          </p:cNvCxnSpPr>
          <p:nvPr/>
        </p:nvCxnSpPr>
        <p:spPr>
          <a:xfrm flipH="1" flipV="1">
            <a:off x="4032507" y="3840481"/>
            <a:ext cx="708655" cy="9183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2933545-50EE-D84C-8C88-254CD0F98001}"/>
              </a:ext>
            </a:extLst>
          </p:cNvPr>
          <p:cNvSpPr txBox="1"/>
          <p:nvPr/>
        </p:nvSpPr>
        <p:spPr>
          <a:xfrm>
            <a:off x="4266442" y="3996086"/>
            <a:ext cx="6431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allocates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973510-DF6E-D447-A3A8-ABEE90BB963C}"/>
              </a:ext>
            </a:extLst>
          </p:cNvPr>
          <p:cNvSpPr txBox="1"/>
          <p:nvPr/>
        </p:nvSpPr>
        <p:spPr>
          <a:xfrm rot="19017909">
            <a:off x="2009616" y="2374592"/>
            <a:ext cx="36512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async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AE8EE6-A15F-4C46-AB84-35C88E8CC36D}"/>
              </a:ext>
            </a:extLst>
          </p:cNvPr>
          <p:cNvSpPr txBox="1"/>
          <p:nvPr/>
        </p:nvSpPr>
        <p:spPr>
          <a:xfrm rot="16200000">
            <a:off x="3283353" y="2828389"/>
            <a:ext cx="36512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async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763E13-61D2-D648-9A15-79F73266B5D6}"/>
              </a:ext>
            </a:extLst>
          </p:cNvPr>
          <p:cNvSpPr txBox="1"/>
          <p:nvPr/>
        </p:nvSpPr>
        <p:spPr>
          <a:xfrm rot="16200000">
            <a:off x="3286072" y="4045711"/>
            <a:ext cx="36512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async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7BC94B-DD18-C247-8AAD-6B112EAF06AB}"/>
              </a:ext>
            </a:extLst>
          </p:cNvPr>
          <p:cNvSpPr txBox="1"/>
          <p:nvPr/>
        </p:nvSpPr>
        <p:spPr>
          <a:xfrm rot="16200000">
            <a:off x="4297105" y="5183294"/>
            <a:ext cx="36512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async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5A77FBF-1ED0-4542-AD39-DB63A98A1084}"/>
              </a:ext>
            </a:extLst>
          </p:cNvPr>
          <p:cNvSpPr/>
          <p:nvPr/>
        </p:nvSpPr>
        <p:spPr>
          <a:xfrm>
            <a:off x="3281935" y="4394168"/>
            <a:ext cx="942593" cy="365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syscall args, record-id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6025E2E-BDA4-9549-894B-1165A630DCDF}"/>
              </a:ext>
            </a:extLst>
          </p:cNvPr>
          <p:cNvSpPr/>
          <p:nvPr/>
        </p:nvSpPr>
        <p:spPr>
          <a:xfrm>
            <a:off x="4377363" y="4618761"/>
            <a:ext cx="1024128" cy="311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record-id, buffer_content</a:t>
            </a:r>
          </a:p>
        </p:txBody>
      </p:sp>
    </p:spTree>
    <p:extLst>
      <p:ext uri="{BB962C8B-B14F-4D97-AF65-F5344CB8AC3E}">
        <p14:creationId xmlns:p14="http://schemas.microsoft.com/office/powerpoint/2010/main" val="249763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973 0.02685 -0.01945 0.05394 -0.02396 0.10671 C -0.02848 0.15926 -0.02691 0.31621 -0.02691 0.31621 L -0.02691 0.31621 L -0.02691 0.31621 L -0.02691 0.31621 " pathEditMode="relative" ptsTypes="AAAA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213 C -0.01892 0.05741 -0.03663 0.09491 -0.04479 0.15463 C -0.05312 0.21505 -0.05052 0.38033 -0.05052 0.38171 L -0.05052 0.38033 L -0.05052 0.38171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2592 C -0.0158 -0.07731 -0.03177 -0.12847 -0.03854 -0.1513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C -0.02396 0.00903 -0.04792 0.01875 -0.05903 0.04421 C -0.07014 0.06945 -0.06858 0.11065 -0.06702 0.15255 " pathEditMode="relative" rAng="0" ptsTypes="AAA">
                                      <p:cBhvr>
                                        <p:cTn id="9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0" y="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54 -0.15139 C -0.02587 -0.20671 -0.0132 -0.26203 -0.03854 -0.28217 C -0.06389 -0.30254 -0.16667 -0.34814 -0.19063 -0.27199 C -0.21459 -0.19537 -0.19861 -0.00926 -0.18264 0.17686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11" grpId="0"/>
      <p:bldP spid="8" grpId="0"/>
      <p:bldP spid="33" grpId="0"/>
      <p:bldP spid="34" grpId="0"/>
      <p:bldP spid="35" grpId="0"/>
      <p:bldP spid="16" grpId="0" animBg="1"/>
      <p:bldP spid="16" grpId="1" animBg="1"/>
      <p:bldP spid="16" grpId="2" animBg="1"/>
      <p:bldP spid="18" grpId="0" animBg="1"/>
      <p:bldP spid="1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90B02-F8EB-A647-BB15-01E955F0E31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D100"/>
          </a:solidFill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9BB00-F9AE-7C4F-AD42-88D54C4F5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strike="sngStrike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>
              <a:lnSpc>
                <a:spcPct val="100000"/>
              </a:lnSpc>
            </a:pPr>
            <a:r>
              <a:rPr lang="en-US" b="1" strike="sngStrike" dirty="0">
                <a:solidFill>
                  <a:schemeClr val="bg1">
                    <a:lumMod val="65000"/>
                  </a:schemeClr>
                </a:solidFill>
              </a:rPr>
              <a:t>Related Work</a:t>
            </a:r>
          </a:p>
          <a:p>
            <a:r>
              <a:rPr lang="en-US" b="1" dirty="0"/>
              <a:t>Design</a:t>
            </a:r>
          </a:p>
          <a:p>
            <a:pPr lvl="1"/>
            <a:r>
              <a:rPr lang="en-US" b="1" strike="sngStrike" dirty="0">
                <a:solidFill>
                  <a:schemeClr val="bg1">
                    <a:lumMod val="65000"/>
                  </a:schemeClr>
                </a:solidFill>
              </a:rPr>
              <a:t>Design Overview</a:t>
            </a:r>
          </a:p>
          <a:p>
            <a:pPr lvl="1"/>
            <a:r>
              <a:rPr lang="en-US" b="1" strike="sngStrike" dirty="0">
                <a:solidFill>
                  <a:schemeClr val="bg1">
                    <a:lumMod val="65000"/>
                  </a:schemeClr>
                </a:solidFill>
              </a:rPr>
              <a:t>Fidelity</a:t>
            </a:r>
          </a:p>
          <a:p>
            <a:pPr lvl="1"/>
            <a:r>
              <a:rPr lang="en-US" b="1" dirty="0"/>
              <a:t>Low-overhead</a:t>
            </a:r>
          </a:p>
          <a:p>
            <a:pPr lvl="1"/>
            <a:r>
              <a:rPr lang="en-US" dirty="0"/>
              <a:t>Scalable &amp; Verifiable</a:t>
            </a:r>
          </a:p>
          <a:p>
            <a:pPr lvl="1"/>
            <a:r>
              <a:rPr lang="en-US" dirty="0"/>
              <a:t>Portable</a:t>
            </a:r>
          </a:p>
          <a:p>
            <a:r>
              <a:rPr lang="en-US" dirty="0"/>
              <a:t>Evaluation</a:t>
            </a:r>
          </a:p>
          <a:p>
            <a:r>
              <a:rPr lang="en-US" dirty="0"/>
              <a:t>Conclusion &amp; Future 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CF317-722E-B14A-ABB8-419AF6CF2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13A7E-A95F-5047-BD49-6EAA79CC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Re-Animator: Versatile High-Fidelity System-Call Tracing and Replaying  (RPE)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17BDF-61DE-5341-A429-F0AE6F0E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17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1D4D5-BEE4-7E42-85A3-8BD296118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Low-Overhead – RA-Strace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D0037-7868-B545-B387-8CD7D3EC8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76F18-CB61-2443-BB68-B449D511D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Re-Animator: Versatile High-Fidelity System-Call Tracing and Replaying  (RPE)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7C359-5AB6-E849-9BB3-398BB13B6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5" name="Content Placeholder 9">
            <a:extLst>
              <a:ext uri="{FF2B5EF4-FFF2-40B4-BE49-F238E27FC236}">
                <a16:creationId xmlns:a16="http://schemas.microsoft.com/office/drawing/2014/main" id="{4A7E19F2-DF38-D341-BEEE-2A50DC2F9D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8065"/>
          <a:stretch/>
        </p:blipFill>
        <p:spPr>
          <a:xfrm>
            <a:off x="2866527" y="2522492"/>
            <a:ext cx="5107579" cy="3379422"/>
          </a:xfrm>
        </p:spPr>
      </p:pic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7476A0D-26DB-F249-862A-676C6003DEB5}"/>
              </a:ext>
            </a:extLst>
          </p:cNvPr>
          <p:cNvCxnSpPr/>
          <p:nvPr/>
        </p:nvCxnSpPr>
        <p:spPr>
          <a:xfrm flipH="1">
            <a:off x="4635874" y="3167858"/>
            <a:ext cx="342900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DCCFD8B-BAC8-7148-89DE-46B61A7941CA}"/>
              </a:ext>
            </a:extLst>
          </p:cNvPr>
          <p:cNvCxnSpPr>
            <a:cxnSpLocks/>
          </p:cNvCxnSpPr>
          <p:nvPr/>
        </p:nvCxnSpPr>
        <p:spPr>
          <a:xfrm>
            <a:off x="4071232" y="3423890"/>
            <a:ext cx="0" cy="108813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F854C67-D551-C149-8931-62520CEB3CEF}"/>
              </a:ext>
            </a:extLst>
          </p:cNvPr>
          <p:cNvCxnSpPr>
            <a:cxnSpLocks/>
          </p:cNvCxnSpPr>
          <p:nvPr/>
        </p:nvCxnSpPr>
        <p:spPr>
          <a:xfrm>
            <a:off x="4071232" y="4521170"/>
            <a:ext cx="0" cy="87782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2B1BF09-E779-504F-97AB-CF657C30B162}"/>
              </a:ext>
            </a:extLst>
          </p:cNvPr>
          <p:cNvCxnSpPr>
            <a:cxnSpLocks/>
          </p:cNvCxnSpPr>
          <p:nvPr/>
        </p:nvCxnSpPr>
        <p:spPr>
          <a:xfrm flipH="1">
            <a:off x="3634606" y="5661122"/>
            <a:ext cx="329184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0D5BEBBF-A41A-4B44-9F22-BE9920CBD63E}"/>
              </a:ext>
            </a:extLst>
          </p:cNvPr>
          <p:cNvSpPr txBox="1"/>
          <p:nvPr/>
        </p:nvSpPr>
        <p:spPr>
          <a:xfrm rot="16200000">
            <a:off x="3751180" y="3634648"/>
            <a:ext cx="619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Async</a:t>
            </a:r>
          </a:p>
          <a:p>
            <a:r>
              <a:rPr lang="en-US" sz="1400" b="1"/>
              <a:t>write</a:t>
            </a:r>
          </a:p>
        </p:txBody>
      </p:sp>
      <p:sp>
        <p:nvSpPr>
          <p:cNvPr id="79" name="Frame 78">
            <a:extLst>
              <a:ext uri="{FF2B5EF4-FFF2-40B4-BE49-F238E27FC236}">
                <a16:creationId xmlns:a16="http://schemas.microsoft.com/office/drawing/2014/main" id="{211BC4B7-F7C8-9F47-AC5F-49356EE4260C}"/>
              </a:ext>
            </a:extLst>
          </p:cNvPr>
          <p:cNvSpPr/>
          <p:nvPr/>
        </p:nvSpPr>
        <p:spPr>
          <a:xfrm>
            <a:off x="655168" y="2728771"/>
            <a:ext cx="194982" cy="1325563"/>
          </a:xfrm>
          <a:prstGeom prst="frame">
            <a:avLst>
              <a:gd name="adj1" fmla="val 3526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CC374E1-059D-164D-A3E5-FF351CC8A1C1}"/>
              </a:ext>
            </a:extLst>
          </p:cNvPr>
          <p:cNvCxnSpPr/>
          <p:nvPr/>
        </p:nvCxnSpPr>
        <p:spPr>
          <a:xfrm>
            <a:off x="661890" y="2896859"/>
            <a:ext cx="188259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90315CA-36C3-4A44-81F8-84AA648E855C}"/>
              </a:ext>
            </a:extLst>
          </p:cNvPr>
          <p:cNvCxnSpPr/>
          <p:nvPr/>
        </p:nvCxnSpPr>
        <p:spPr>
          <a:xfrm>
            <a:off x="655168" y="3055983"/>
            <a:ext cx="188259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F005C02-BA62-8140-9ABE-A46AF6DCC7FF}"/>
              </a:ext>
            </a:extLst>
          </p:cNvPr>
          <p:cNvCxnSpPr/>
          <p:nvPr/>
        </p:nvCxnSpPr>
        <p:spPr>
          <a:xfrm>
            <a:off x="661890" y="3209553"/>
            <a:ext cx="188259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F9CBA83F-7E61-C34E-8D3F-F608A3605DD2}"/>
              </a:ext>
            </a:extLst>
          </p:cNvPr>
          <p:cNvCxnSpPr/>
          <p:nvPr/>
        </p:nvCxnSpPr>
        <p:spPr>
          <a:xfrm>
            <a:off x="661890" y="3387677"/>
            <a:ext cx="188259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F59BCED8-E850-3047-A456-66EBC880C649}"/>
              </a:ext>
            </a:extLst>
          </p:cNvPr>
          <p:cNvSpPr txBox="1"/>
          <p:nvPr/>
        </p:nvSpPr>
        <p:spPr>
          <a:xfrm>
            <a:off x="655168" y="3329413"/>
            <a:ext cx="18825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.</a:t>
            </a:r>
          </a:p>
          <a:p>
            <a:r>
              <a:rPr lang="en-US" sz="1000" dirty="0"/>
              <a:t>.</a:t>
            </a:r>
          </a:p>
          <a:p>
            <a:r>
              <a:rPr lang="en-US" sz="1000" dirty="0"/>
              <a:t>.</a:t>
            </a:r>
          </a:p>
          <a:p>
            <a:r>
              <a:rPr lang="en-US" sz="1000" dirty="0"/>
              <a:t>.</a:t>
            </a:r>
          </a:p>
        </p:txBody>
      </p:sp>
      <p:sp>
        <p:nvSpPr>
          <p:cNvPr id="91" name="Right Brace 90">
            <a:extLst>
              <a:ext uri="{FF2B5EF4-FFF2-40B4-BE49-F238E27FC236}">
                <a16:creationId xmlns:a16="http://schemas.microsoft.com/office/drawing/2014/main" id="{83C87650-6921-AE42-9B41-F9933E1508E3}"/>
              </a:ext>
            </a:extLst>
          </p:cNvPr>
          <p:cNvSpPr/>
          <p:nvPr/>
        </p:nvSpPr>
        <p:spPr>
          <a:xfrm>
            <a:off x="856871" y="2728771"/>
            <a:ext cx="194984" cy="1308528"/>
          </a:xfrm>
          <a:prstGeom prst="righ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DB533A82-5773-C941-B57F-2CFC7FF3A862}"/>
              </a:ext>
            </a:extLst>
          </p:cNvPr>
          <p:cNvSpPr/>
          <p:nvPr/>
        </p:nvSpPr>
        <p:spPr>
          <a:xfrm>
            <a:off x="1741942" y="1429011"/>
            <a:ext cx="2012618" cy="1129422"/>
          </a:xfrm>
          <a:prstGeom prst="wedgeEllipseCallout">
            <a:avLst>
              <a:gd name="adj1" fmla="val 33525"/>
              <a:gd name="adj2" fmla="val 74972"/>
            </a:avLst>
          </a:prstGeom>
          <a:solidFill>
            <a:srgbClr val="FFB8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Efficient multithread memory allocation (TCMalloc)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4" name="Oval Callout 2">
            <a:extLst>
              <a:ext uri="{FF2B5EF4-FFF2-40B4-BE49-F238E27FC236}">
                <a16:creationId xmlns:a16="http://schemas.microsoft.com/office/drawing/2014/main" id="{5965715B-E4CC-4DC3-8D5A-E1BF2B47E5F7}"/>
              </a:ext>
            </a:extLst>
          </p:cNvPr>
          <p:cNvSpPr/>
          <p:nvPr/>
        </p:nvSpPr>
        <p:spPr>
          <a:xfrm>
            <a:off x="1088452" y="2602605"/>
            <a:ext cx="1847247" cy="1129422"/>
          </a:xfrm>
          <a:prstGeom prst="wedgeEllipseCallout">
            <a:avLst>
              <a:gd name="adj1" fmla="val 69079"/>
              <a:gd name="adj2" fmla="val -17921"/>
            </a:avLst>
          </a:prstGeom>
          <a:solidFill>
            <a:srgbClr val="FFB8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Per-system-call</a:t>
            </a:r>
          </a:p>
          <a:p>
            <a:r>
              <a:rPr lang="en-US" sz="1200" dirty="0">
                <a:solidFill>
                  <a:schemeClr val="tx1"/>
                </a:solidFill>
              </a:rPr>
              <a:t>DataSeries object</a:t>
            </a:r>
          </a:p>
          <a:p>
            <a:r>
              <a:rPr lang="en-US" sz="1200" dirty="0">
                <a:solidFill>
                  <a:schemeClr val="tx1"/>
                </a:solidFill>
              </a:rPr>
              <a:t>caching</a:t>
            </a:r>
          </a:p>
        </p:txBody>
      </p:sp>
      <p:sp>
        <p:nvSpPr>
          <p:cNvPr id="25" name="Oval Callout 2">
            <a:extLst>
              <a:ext uri="{FF2B5EF4-FFF2-40B4-BE49-F238E27FC236}">
                <a16:creationId xmlns:a16="http://schemas.microsoft.com/office/drawing/2014/main" id="{55638854-1E85-4853-9F95-F9A157DA83DE}"/>
              </a:ext>
            </a:extLst>
          </p:cNvPr>
          <p:cNvSpPr/>
          <p:nvPr/>
        </p:nvSpPr>
        <p:spPr>
          <a:xfrm>
            <a:off x="599997" y="4864278"/>
            <a:ext cx="1847247" cy="1129422"/>
          </a:xfrm>
          <a:prstGeom prst="wedgeEllipseCallout">
            <a:avLst>
              <a:gd name="adj1" fmla="val 71684"/>
              <a:gd name="adj2" fmla="val 1680"/>
            </a:avLst>
          </a:prstGeom>
          <a:solidFill>
            <a:srgbClr val="FFB8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Per-system-call</a:t>
            </a:r>
          </a:p>
          <a:p>
            <a:r>
              <a:rPr lang="en-US" sz="1200" dirty="0">
                <a:solidFill>
                  <a:schemeClr val="tx1"/>
                </a:solidFill>
              </a:rPr>
              <a:t>extent design,</a:t>
            </a:r>
          </a:p>
          <a:p>
            <a:r>
              <a:rPr lang="en-US" sz="1200" dirty="0">
                <a:solidFill>
                  <a:schemeClr val="tx1"/>
                </a:solidFill>
              </a:rPr>
              <a:t>multi-threaded writing</a:t>
            </a:r>
          </a:p>
        </p:txBody>
      </p:sp>
    </p:spTree>
    <p:extLst>
      <p:ext uri="{BB962C8B-B14F-4D97-AF65-F5344CB8AC3E}">
        <p14:creationId xmlns:p14="http://schemas.microsoft.com/office/powerpoint/2010/main" val="222166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2" grpId="0"/>
      <p:bldP spid="91" grpId="0" animBg="1"/>
      <p:bldP spid="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720AD1F-D269-BD41-9675-8FAFE930C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5742" y="1690689"/>
            <a:ext cx="5652516" cy="4447881"/>
          </a:xfr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C44A30B5-276A-1E4A-84F9-2B18B506397D}"/>
              </a:ext>
            </a:extLst>
          </p:cNvPr>
          <p:cNvSpPr/>
          <p:nvPr/>
        </p:nvSpPr>
        <p:spPr>
          <a:xfrm>
            <a:off x="3652321" y="1881220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8C2FA5E-D3A7-4A4B-8F57-5798B4488228}"/>
              </a:ext>
            </a:extLst>
          </p:cNvPr>
          <p:cNvCxnSpPr>
            <a:cxnSpLocks/>
          </p:cNvCxnSpPr>
          <p:nvPr/>
        </p:nvCxnSpPr>
        <p:spPr>
          <a:xfrm>
            <a:off x="4741164" y="1892808"/>
            <a:ext cx="580644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196B36B-37EC-7746-8418-F99ADF2FB587}"/>
              </a:ext>
            </a:extLst>
          </p:cNvPr>
          <p:cNvCxnSpPr/>
          <p:nvPr/>
        </p:nvCxnSpPr>
        <p:spPr>
          <a:xfrm>
            <a:off x="5897880" y="2011680"/>
            <a:ext cx="749808" cy="33832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F17749A-9044-E348-BA47-ADD0EF6CE25C}"/>
              </a:ext>
            </a:extLst>
          </p:cNvPr>
          <p:cNvCxnSpPr/>
          <p:nvPr/>
        </p:nvCxnSpPr>
        <p:spPr>
          <a:xfrm flipH="1">
            <a:off x="5175504" y="2002536"/>
            <a:ext cx="731520" cy="44805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702195B5-F1AC-AB4D-A173-D072FBC3730B}"/>
              </a:ext>
            </a:extLst>
          </p:cNvPr>
          <p:cNvSpPr/>
          <p:nvPr/>
        </p:nvSpPr>
        <p:spPr>
          <a:xfrm>
            <a:off x="6268593" y="1705525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03A83C-ABCB-AA43-9EEB-4EB7F4E50C8F}"/>
              </a:ext>
            </a:extLst>
          </p:cNvPr>
          <p:cNvSpPr/>
          <p:nvPr/>
        </p:nvSpPr>
        <p:spPr>
          <a:xfrm>
            <a:off x="5649522" y="2660507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6C38C87-1DDB-8A4B-92C3-AA9859E08E72}"/>
              </a:ext>
            </a:extLst>
          </p:cNvPr>
          <p:cNvCxnSpPr/>
          <p:nvPr/>
        </p:nvCxnSpPr>
        <p:spPr>
          <a:xfrm>
            <a:off x="4916532" y="2889504"/>
            <a:ext cx="0" cy="150876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FE02476-32A2-0F49-8B44-536175F3192B}"/>
              </a:ext>
            </a:extLst>
          </p:cNvPr>
          <p:cNvCxnSpPr/>
          <p:nvPr/>
        </p:nvCxnSpPr>
        <p:spPr>
          <a:xfrm>
            <a:off x="4916532" y="4398264"/>
            <a:ext cx="0" cy="38404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2C8550C-AE26-D14E-AF21-F88786F2F70E}"/>
              </a:ext>
            </a:extLst>
          </p:cNvPr>
          <p:cNvSpPr/>
          <p:nvPr/>
        </p:nvSpPr>
        <p:spPr>
          <a:xfrm>
            <a:off x="4951476" y="4423160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81E82B7-2B47-DD45-BE12-3BE77EF7DFC8}"/>
              </a:ext>
            </a:extLst>
          </p:cNvPr>
          <p:cNvSpPr/>
          <p:nvPr/>
        </p:nvSpPr>
        <p:spPr>
          <a:xfrm>
            <a:off x="4426077" y="5451824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8BF8F18-6909-C141-8A91-C37540172896}"/>
              </a:ext>
            </a:extLst>
          </p:cNvPr>
          <p:cNvSpPr/>
          <p:nvPr/>
        </p:nvSpPr>
        <p:spPr>
          <a:xfrm>
            <a:off x="4123944" y="3133319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F13FAF6-204F-534C-9FA8-F09BECDE5DA6}"/>
              </a:ext>
            </a:extLst>
          </p:cNvPr>
          <p:cNvCxnSpPr/>
          <p:nvPr/>
        </p:nvCxnSpPr>
        <p:spPr>
          <a:xfrm flipV="1">
            <a:off x="3346704" y="3840480"/>
            <a:ext cx="0" cy="557784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0477CC9-2A6F-6B41-98FC-EC7A598693E7}"/>
              </a:ext>
            </a:extLst>
          </p:cNvPr>
          <p:cNvCxnSpPr/>
          <p:nvPr/>
        </p:nvCxnSpPr>
        <p:spPr>
          <a:xfrm>
            <a:off x="4345033" y="4782312"/>
            <a:ext cx="0" cy="66951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86EF111-5704-C74D-9CEC-5DC41614DFE7}"/>
              </a:ext>
            </a:extLst>
          </p:cNvPr>
          <p:cNvCxnSpPr/>
          <p:nvPr/>
        </p:nvCxnSpPr>
        <p:spPr>
          <a:xfrm flipH="1">
            <a:off x="5134356" y="5038344"/>
            <a:ext cx="100812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D3258F5-4405-B64F-B1E1-5412F6BA7328}"/>
              </a:ext>
            </a:extLst>
          </p:cNvPr>
          <p:cNvCxnSpPr/>
          <p:nvPr/>
        </p:nvCxnSpPr>
        <p:spPr>
          <a:xfrm flipV="1">
            <a:off x="3346704" y="2724912"/>
            <a:ext cx="0" cy="346204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DC64C2CA-1495-F74D-895C-53322F68D06C}"/>
              </a:ext>
            </a:extLst>
          </p:cNvPr>
          <p:cNvCxnSpPr/>
          <p:nvPr/>
        </p:nvCxnSpPr>
        <p:spPr>
          <a:xfrm rot="5400000">
            <a:off x="861060" y="3921251"/>
            <a:ext cx="3005329" cy="192024"/>
          </a:xfrm>
          <a:prstGeom prst="bentConnector3">
            <a:avLst>
              <a:gd name="adj1" fmla="val 101"/>
            </a:avLst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A4AA2287-6221-2549-8831-8F7ED46F0EE9}"/>
              </a:ext>
            </a:extLst>
          </p:cNvPr>
          <p:cNvSpPr/>
          <p:nvPr/>
        </p:nvSpPr>
        <p:spPr>
          <a:xfrm>
            <a:off x="4264697" y="2349858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7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CC74A8A-CD26-5B48-B7B4-EABEA093ACF7}"/>
              </a:ext>
            </a:extLst>
          </p:cNvPr>
          <p:cNvCxnSpPr/>
          <p:nvPr/>
        </p:nvCxnSpPr>
        <p:spPr>
          <a:xfrm>
            <a:off x="6647688" y="3189037"/>
            <a:ext cx="0" cy="12864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34E83A1-9CFC-41B3-9115-E30C492BA354}"/>
              </a:ext>
            </a:extLst>
          </p:cNvPr>
          <p:cNvSpPr/>
          <p:nvPr/>
        </p:nvSpPr>
        <p:spPr>
          <a:xfrm>
            <a:off x="1496292" y="3893222"/>
            <a:ext cx="6454171" cy="23960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393AFA-AF2D-9247-8B68-45A2CD682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Low Overhead – RA-LTTng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50003-7E92-7149-896F-DC0D2C7D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D0CB4-2644-A945-8C92-AC47A09B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Re-Animator: Versatile High-Fidelity System-Call Tracing and Replaying  (RPE)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B83B0-63C3-AF47-8F8F-2BF10268F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B94404-862D-AB4B-A5CB-D8EC61FAE08E}"/>
              </a:ext>
            </a:extLst>
          </p:cNvPr>
          <p:cNvSpPr txBox="1"/>
          <p:nvPr/>
        </p:nvSpPr>
        <p:spPr>
          <a:xfrm>
            <a:off x="628649" y="8229"/>
            <a:ext cx="76789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011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155 " pathEditMode="relative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155 " pathEditMode="relative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155 " pathEditMode="relative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155 " pathEditMode="relative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155 " pathEditMode="relative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155 " pathEditMode="relative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155 " pathEditMode="relative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155 " pathEditMode="relative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155 " pathEditMode="relative" ptsTypes="AA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155 " pathEditMode="relative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155 " pathEditMode="relative" ptsTypes="AA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155 " pathEditMode="relative" ptsTypes="AA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155 " pathEditMode="relative" ptsTypes="AA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155 " pathEditMode="relative" ptsTypes="AA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155 " pathEditMode="relative" ptsTypes="AA"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155 " pathEditMode="relative" ptsTypes="AA">
                                      <p:cBhvr>
                                        <p:cTn id="4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155 " pathEditMode="relative" ptsTypes="AA">
                                      <p:cBhvr>
                                        <p:cTn id="4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155 " pathEditMode="relative" ptsTypes="AA">
                                      <p:cBhvr>
                                        <p:cTn id="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155 " pathEditMode="relative" ptsTypes="AA">
                                      <p:cBhvr>
                                        <p:cTn id="4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155 " pathEditMode="relative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1" grpId="0" animBg="1"/>
      <p:bldP spid="26" grpId="0" animBg="1"/>
      <p:bldP spid="27" grpId="0" animBg="1"/>
      <p:bldP spid="28" grpId="0" animBg="1"/>
      <p:bldP spid="44" grpId="0" animBg="1"/>
      <p:bldP spid="8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93AFA-AF2D-9247-8B68-45A2CD682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Overhead – RA-LTTng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50003-7E92-7149-896F-DC0D2C7D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D0CB4-2644-A945-8C92-AC47A09B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Re-Animator: Versatile High-Fidelity System-Call Tracing and Replaying  (RPE)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B83B0-63C3-AF47-8F8F-2BF10268F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70DA7A8F-8FC5-C241-B0E8-12EC6092A9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9840"/>
          <a:stretch/>
        </p:blipFill>
        <p:spPr>
          <a:xfrm>
            <a:off x="1745742" y="1762733"/>
            <a:ext cx="5652516" cy="2231031"/>
          </a:xfr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1FAE50D-AC2F-3041-A28A-6D8B0A500A1F}"/>
              </a:ext>
            </a:extLst>
          </p:cNvPr>
          <p:cNvCxnSpPr>
            <a:cxnSpLocks/>
          </p:cNvCxnSpPr>
          <p:nvPr/>
        </p:nvCxnSpPr>
        <p:spPr>
          <a:xfrm>
            <a:off x="4920915" y="1761565"/>
            <a:ext cx="0" cy="49189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5B5A3CA-6B84-074B-965D-F10815AB8BF4}"/>
              </a:ext>
            </a:extLst>
          </p:cNvPr>
          <p:cNvCxnSpPr>
            <a:cxnSpLocks/>
          </p:cNvCxnSpPr>
          <p:nvPr/>
        </p:nvCxnSpPr>
        <p:spPr>
          <a:xfrm>
            <a:off x="4920915" y="2253458"/>
            <a:ext cx="0" cy="38404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2D2A326C-62C7-444E-81FC-755019CDA016}"/>
              </a:ext>
            </a:extLst>
          </p:cNvPr>
          <p:cNvSpPr/>
          <p:nvPr/>
        </p:nvSpPr>
        <p:spPr>
          <a:xfrm>
            <a:off x="4962232" y="2280758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4ECCED5-46DF-CA46-98CC-19C4972D7F17}"/>
              </a:ext>
            </a:extLst>
          </p:cNvPr>
          <p:cNvSpPr/>
          <p:nvPr/>
        </p:nvSpPr>
        <p:spPr>
          <a:xfrm>
            <a:off x="4412713" y="3307018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6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9A950CE-0F4E-8244-A481-6F5A05A4B1B4}"/>
              </a:ext>
            </a:extLst>
          </p:cNvPr>
          <p:cNvCxnSpPr>
            <a:cxnSpLocks/>
          </p:cNvCxnSpPr>
          <p:nvPr/>
        </p:nvCxnSpPr>
        <p:spPr>
          <a:xfrm flipV="1">
            <a:off x="3346704" y="1761566"/>
            <a:ext cx="0" cy="491892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6BA3140-082A-AC41-B4E8-CF710ED325F8}"/>
              </a:ext>
            </a:extLst>
          </p:cNvPr>
          <p:cNvCxnSpPr>
            <a:cxnSpLocks/>
          </p:cNvCxnSpPr>
          <p:nvPr/>
        </p:nvCxnSpPr>
        <p:spPr>
          <a:xfrm>
            <a:off x="4339791" y="2637506"/>
            <a:ext cx="0" cy="66951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1C7584F-1A31-3E41-948C-A7428F2AFA76}"/>
              </a:ext>
            </a:extLst>
          </p:cNvPr>
          <p:cNvCxnSpPr>
            <a:cxnSpLocks/>
          </p:cNvCxnSpPr>
          <p:nvPr/>
        </p:nvCxnSpPr>
        <p:spPr>
          <a:xfrm flipH="1">
            <a:off x="5134356" y="2893538"/>
            <a:ext cx="100812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F2DE85FB-3FEB-5D4B-9874-5B5EEB490302}"/>
              </a:ext>
            </a:extLst>
          </p:cNvPr>
          <p:cNvCxnSpPr>
            <a:cxnSpLocks/>
          </p:cNvCxnSpPr>
          <p:nvPr/>
        </p:nvCxnSpPr>
        <p:spPr>
          <a:xfrm rot="5400000">
            <a:off x="1416116" y="2581042"/>
            <a:ext cx="1638955" cy="12700"/>
          </a:xfrm>
          <a:prstGeom prst="bentConnector3">
            <a:avLst>
              <a:gd name="adj1" fmla="val 772"/>
            </a:avLst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8535ACD-CF47-BB4F-BBC8-9259DC892BC9}"/>
              </a:ext>
            </a:extLst>
          </p:cNvPr>
          <p:cNvCxnSpPr>
            <a:cxnSpLocks/>
          </p:cNvCxnSpPr>
          <p:nvPr/>
        </p:nvCxnSpPr>
        <p:spPr>
          <a:xfrm>
            <a:off x="6647688" y="1761565"/>
            <a:ext cx="0" cy="5691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81CB1F74-6361-B44E-9E92-13AF0A209312}"/>
              </a:ext>
            </a:extLst>
          </p:cNvPr>
          <p:cNvSpPr/>
          <p:nvPr/>
        </p:nvSpPr>
        <p:spPr>
          <a:xfrm>
            <a:off x="3635949" y="2637507"/>
            <a:ext cx="1373856" cy="1415770"/>
          </a:xfrm>
          <a:prstGeom prst="ellips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E8B8E0E-4F92-DA43-B46D-CBE8E4FBE8B2}"/>
              </a:ext>
            </a:extLst>
          </p:cNvPr>
          <p:cNvCxnSpPr>
            <a:cxnSpLocks/>
          </p:cNvCxnSpPr>
          <p:nvPr/>
        </p:nvCxnSpPr>
        <p:spPr>
          <a:xfrm>
            <a:off x="4834218" y="3900408"/>
            <a:ext cx="175587" cy="254733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3368EFEC-6640-6D4D-AE8D-53C3A1AC1A5A}"/>
              </a:ext>
            </a:extLst>
          </p:cNvPr>
          <p:cNvSpPr txBox="1"/>
          <p:nvPr/>
        </p:nvSpPr>
        <p:spPr>
          <a:xfrm>
            <a:off x="4835235" y="3778123"/>
            <a:ext cx="5982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zoom in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DAB37A2-263C-0A42-A4C9-6872E1A9AA49}"/>
              </a:ext>
            </a:extLst>
          </p:cNvPr>
          <p:cNvSpPr/>
          <p:nvPr/>
        </p:nvSpPr>
        <p:spPr>
          <a:xfrm>
            <a:off x="5380152" y="4570192"/>
            <a:ext cx="1794407" cy="18504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7EBFFFB-0660-0A47-8349-3287CB7FC5F1}"/>
              </a:ext>
            </a:extLst>
          </p:cNvPr>
          <p:cNvSpPr/>
          <p:nvPr/>
        </p:nvSpPr>
        <p:spPr>
          <a:xfrm>
            <a:off x="3809583" y="4195207"/>
            <a:ext cx="215153" cy="18504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3837F18-6AEE-CC49-B7D9-B746FEDD0474}"/>
              </a:ext>
            </a:extLst>
          </p:cNvPr>
          <p:cNvSpPr/>
          <p:nvPr/>
        </p:nvSpPr>
        <p:spPr>
          <a:xfrm>
            <a:off x="3810361" y="4192769"/>
            <a:ext cx="215153" cy="18504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21B472B-32A7-774D-9C4C-ACFBD0BFE094}"/>
              </a:ext>
            </a:extLst>
          </p:cNvPr>
          <p:cNvSpPr/>
          <p:nvPr/>
        </p:nvSpPr>
        <p:spPr>
          <a:xfrm>
            <a:off x="3809579" y="4189456"/>
            <a:ext cx="215153" cy="18504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52025B9-2BE5-D04D-82D3-8254EA0029E6}"/>
              </a:ext>
            </a:extLst>
          </p:cNvPr>
          <p:cNvSpPr/>
          <p:nvPr/>
        </p:nvSpPr>
        <p:spPr>
          <a:xfrm>
            <a:off x="3809579" y="4195938"/>
            <a:ext cx="215153" cy="18504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A30475A-A76F-A349-AFCF-32C811B9D013}"/>
              </a:ext>
            </a:extLst>
          </p:cNvPr>
          <p:cNvSpPr/>
          <p:nvPr/>
        </p:nvSpPr>
        <p:spPr>
          <a:xfrm>
            <a:off x="3809579" y="4194476"/>
            <a:ext cx="215153" cy="18504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71E873F-CA05-C248-A048-2AD659FC26E8}"/>
              </a:ext>
            </a:extLst>
          </p:cNvPr>
          <p:cNvSpPr txBox="1"/>
          <p:nvPr/>
        </p:nvSpPr>
        <p:spPr>
          <a:xfrm>
            <a:off x="5758534" y="4295479"/>
            <a:ext cx="889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workqueue</a:t>
            </a:r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8D88A4DC-DB32-DC4A-AEAF-1A0B1C1893E4}"/>
              </a:ext>
            </a:extLst>
          </p:cNvPr>
          <p:cNvSpPr/>
          <p:nvPr/>
        </p:nvSpPr>
        <p:spPr>
          <a:xfrm>
            <a:off x="4491317" y="5203916"/>
            <a:ext cx="80683" cy="450476"/>
          </a:xfrm>
          <a:custGeom>
            <a:avLst/>
            <a:gdLst>
              <a:gd name="connsiteX0" fmla="*/ 127779 w 127779"/>
              <a:gd name="connsiteY0" fmla="*/ 0 h 618565"/>
              <a:gd name="connsiteX1" fmla="*/ 32 w 127779"/>
              <a:gd name="connsiteY1" fmla="*/ 134471 h 618565"/>
              <a:gd name="connsiteX2" fmla="*/ 114332 w 127779"/>
              <a:gd name="connsiteY2" fmla="*/ 215153 h 618565"/>
              <a:gd name="connsiteX3" fmla="*/ 20202 w 127779"/>
              <a:gd name="connsiteY3" fmla="*/ 282389 h 618565"/>
              <a:gd name="connsiteX4" fmla="*/ 114332 w 127779"/>
              <a:gd name="connsiteY4" fmla="*/ 342900 h 618565"/>
              <a:gd name="connsiteX5" fmla="*/ 33649 w 127779"/>
              <a:gd name="connsiteY5" fmla="*/ 396689 h 618565"/>
              <a:gd name="connsiteX6" fmla="*/ 80714 w 127779"/>
              <a:gd name="connsiteY6" fmla="*/ 504265 h 618565"/>
              <a:gd name="connsiteX7" fmla="*/ 80714 w 127779"/>
              <a:gd name="connsiteY7" fmla="*/ 618565 h 61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779" h="618565">
                <a:moveTo>
                  <a:pt x="127779" y="0"/>
                </a:moveTo>
                <a:cubicBezTo>
                  <a:pt x="65026" y="49306"/>
                  <a:pt x="2273" y="98612"/>
                  <a:pt x="32" y="134471"/>
                </a:cubicBezTo>
                <a:cubicBezTo>
                  <a:pt x="-2209" y="170330"/>
                  <a:pt x="110970" y="190500"/>
                  <a:pt x="114332" y="215153"/>
                </a:cubicBezTo>
                <a:cubicBezTo>
                  <a:pt x="117694" y="239806"/>
                  <a:pt x="20202" y="261098"/>
                  <a:pt x="20202" y="282389"/>
                </a:cubicBezTo>
                <a:cubicBezTo>
                  <a:pt x="20202" y="303680"/>
                  <a:pt x="112091" y="323850"/>
                  <a:pt x="114332" y="342900"/>
                </a:cubicBezTo>
                <a:cubicBezTo>
                  <a:pt x="116573" y="361950"/>
                  <a:pt x="39252" y="369795"/>
                  <a:pt x="33649" y="396689"/>
                </a:cubicBezTo>
                <a:cubicBezTo>
                  <a:pt x="28046" y="423583"/>
                  <a:pt x="72870" y="467286"/>
                  <a:pt x="80714" y="504265"/>
                </a:cubicBezTo>
                <a:cubicBezTo>
                  <a:pt x="88558" y="541244"/>
                  <a:pt x="84636" y="579904"/>
                  <a:pt x="80714" y="6185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4FB5CFFC-E999-1B42-AE3B-A20DFDA0BA59}"/>
              </a:ext>
            </a:extLst>
          </p:cNvPr>
          <p:cNvSpPr/>
          <p:nvPr/>
        </p:nvSpPr>
        <p:spPr>
          <a:xfrm>
            <a:off x="4772494" y="5421294"/>
            <a:ext cx="80683" cy="450476"/>
          </a:xfrm>
          <a:custGeom>
            <a:avLst/>
            <a:gdLst>
              <a:gd name="connsiteX0" fmla="*/ 127779 w 127779"/>
              <a:gd name="connsiteY0" fmla="*/ 0 h 618565"/>
              <a:gd name="connsiteX1" fmla="*/ 32 w 127779"/>
              <a:gd name="connsiteY1" fmla="*/ 134471 h 618565"/>
              <a:gd name="connsiteX2" fmla="*/ 114332 w 127779"/>
              <a:gd name="connsiteY2" fmla="*/ 215153 h 618565"/>
              <a:gd name="connsiteX3" fmla="*/ 20202 w 127779"/>
              <a:gd name="connsiteY3" fmla="*/ 282389 h 618565"/>
              <a:gd name="connsiteX4" fmla="*/ 114332 w 127779"/>
              <a:gd name="connsiteY4" fmla="*/ 342900 h 618565"/>
              <a:gd name="connsiteX5" fmla="*/ 33649 w 127779"/>
              <a:gd name="connsiteY5" fmla="*/ 396689 h 618565"/>
              <a:gd name="connsiteX6" fmla="*/ 80714 w 127779"/>
              <a:gd name="connsiteY6" fmla="*/ 504265 h 618565"/>
              <a:gd name="connsiteX7" fmla="*/ 80714 w 127779"/>
              <a:gd name="connsiteY7" fmla="*/ 618565 h 61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779" h="618565">
                <a:moveTo>
                  <a:pt x="127779" y="0"/>
                </a:moveTo>
                <a:cubicBezTo>
                  <a:pt x="65026" y="49306"/>
                  <a:pt x="2273" y="98612"/>
                  <a:pt x="32" y="134471"/>
                </a:cubicBezTo>
                <a:cubicBezTo>
                  <a:pt x="-2209" y="170330"/>
                  <a:pt x="110970" y="190500"/>
                  <a:pt x="114332" y="215153"/>
                </a:cubicBezTo>
                <a:cubicBezTo>
                  <a:pt x="117694" y="239806"/>
                  <a:pt x="20202" y="261098"/>
                  <a:pt x="20202" y="282389"/>
                </a:cubicBezTo>
                <a:cubicBezTo>
                  <a:pt x="20202" y="303680"/>
                  <a:pt x="112091" y="323850"/>
                  <a:pt x="114332" y="342900"/>
                </a:cubicBezTo>
                <a:cubicBezTo>
                  <a:pt x="116573" y="361950"/>
                  <a:pt x="39252" y="369795"/>
                  <a:pt x="33649" y="396689"/>
                </a:cubicBezTo>
                <a:cubicBezTo>
                  <a:pt x="28046" y="423583"/>
                  <a:pt x="72870" y="467286"/>
                  <a:pt x="80714" y="504265"/>
                </a:cubicBezTo>
                <a:cubicBezTo>
                  <a:pt x="88558" y="541244"/>
                  <a:pt x="84636" y="579904"/>
                  <a:pt x="80714" y="6185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>
            <a:extLst>
              <a:ext uri="{FF2B5EF4-FFF2-40B4-BE49-F238E27FC236}">
                <a16:creationId xmlns:a16="http://schemas.microsoft.com/office/drawing/2014/main" id="{5BA9A6CE-613F-A24C-BFFA-E0D2C44C0079}"/>
              </a:ext>
            </a:extLst>
          </p:cNvPr>
          <p:cNvSpPr/>
          <p:nvPr/>
        </p:nvSpPr>
        <p:spPr>
          <a:xfrm>
            <a:off x="5053672" y="5174983"/>
            <a:ext cx="80683" cy="450476"/>
          </a:xfrm>
          <a:custGeom>
            <a:avLst/>
            <a:gdLst>
              <a:gd name="connsiteX0" fmla="*/ 127779 w 127779"/>
              <a:gd name="connsiteY0" fmla="*/ 0 h 618565"/>
              <a:gd name="connsiteX1" fmla="*/ 32 w 127779"/>
              <a:gd name="connsiteY1" fmla="*/ 134471 h 618565"/>
              <a:gd name="connsiteX2" fmla="*/ 114332 w 127779"/>
              <a:gd name="connsiteY2" fmla="*/ 215153 h 618565"/>
              <a:gd name="connsiteX3" fmla="*/ 20202 w 127779"/>
              <a:gd name="connsiteY3" fmla="*/ 282389 h 618565"/>
              <a:gd name="connsiteX4" fmla="*/ 114332 w 127779"/>
              <a:gd name="connsiteY4" fmla="*/ 342900 h 618565"/>
              <a:gd name="connsiteX5" fmla="*/ 33649 w 127779"/>
              <a:gd name="connsiteY5" fmla="*/ 396689 h 618565"/>
              <a:gd name="connsiteX6" fmla="*/ 80714 w 127779"/>
              <a:gd name="connsiteY6" fmla="*/ 504265 h 618565"/>
              <a:gd name="connsiteX7" fmla="*/ 80714 w 127779"/>
              <a:gd name="connsiteY7" fmla="*/ 618565 h 61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779" h="618565">
                <a:moveTo>
                  <a:pt x="127779" y="0"/>
                </a:moveTo>
                <a:cubicBezTo>
                  <a:pt x="65026" y="49306"/>
                  <a:pt x="2273" y="98612"/>
                  <a:pt x="32" y="134471"/>
                </a:cubicBezTo>
                <a:cubicBezTo>
                  <a:pt x="-2209" y="170330"/>
                  <a:pt x="110970" y="190500"/>
                  <a:pt x="114332" y="215153"/>
                </a:cubicBezTo>
                <a:cubicBezTo>
                  <a:pt x="117694" y="239806"/>
                  <a:pt x="20202" y="261098"/>
                  <a:pt x="20202" y="282389"/>
                </a:cubicBezTo>
                <a:cubicBezTo>
                  <a:pt x="20202" y="303680"/>
                  <a:pt x="112091" y="323850"/>
                  <a:pt x="114332" y="342900"/>
                </a:cubicBezTo>
                <a:cubicBezTo>
                  <a:pt x="116573" y="361950"/>
                  <a:pt x="39252" y="369795"/>
                  <a:pt x="33649" y="396689"/>
                </a:cubicBezTo>
                <a:cubicBezTo>
                  <a:pt x="28046" y="423583"/>
                  <a:pt x="72870" y="467286"/>
                  <a:pt x="80714" y="504265"/>
                </a:cubicBezTo>
                <a:cubicBezTo>
                  <a:pt x="88558" y="541244"/>
                  <a:pt x="84636" y="579904"/>
                  <a:pt x="80714" y="6185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>
            <a:extLst>
              <a:ext uri="{FF2B5EF4-FFF2-40B4-BE49-F238E27FC236}">
                <a16:creationId xmlns:a16="http://schemas.microsoft.com/office/drawing/2014/main" id="{4A881095-7318-D44A-9C87-1910F8F941EF}"/>
              </a:ext>
            </a:extLst>
          </p:cNvPr>
          <p:cNvSpPr/>
          <p:nvPr/>
        </p:nvSpPr>
        <p:spPr>
          <a:xfrm>
            <a:off x="5244084" y="5429154"/>
            <a:ext cx="80683" cy="450476"/>
          </a:xfrm>
          <a:custGeom>
            <a:avLst/>
            <a:gdLst>
              <a:gd name="connsiteX0" fmla="*/ 127779 w 127779"/>
              <a:gd name="connsiteY0" fmla="*/ 0 h 618565"/>
              <a:gd name="connsiteX1" fmla="*/ 32 w 127779"/>
              <a:gd name="connsiteY1" fmla="*/ 134471 h 618565"/>
              <a:gd name="connsiteX2" fmla="*/ 114332 w 127779"/>
              <a:gd name="connsiteY2" fmla="*/ 215153 h 618565"/>
              <a:gd name="connsiteX3" fmla="*/ 20202 w 127779"/>
              <a:gd name="connsiteY3" fmla="*/ 282389 h 618565"/>
              <a:gd name="connsiteX4" fmla="*/ 114332 w 127779"/>
              <a:gd name="connsiteY4" fmla="*/ 342900 h 618565"/>
              <a:gd name="connsiteX5" fmla="*/ 33649 w 127779"/>
              <a:gd name="connsiteY5" fmla="*/ 396689 h 618565"/>
              <a:gd name="connsiteX6" fmla="*/ 80714 w 127779"/>
              <a:gd name="connsiteY6" fmla="*/ 504265 h 618565"/>
              <a:gd name="connsiteX7" fmla="*/ 80714 w 127779"/>
              <a:gd name="connsiteY7" fmla="*/ 618565 h 61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779" h="618565">
                <a:moveTo>
                  <a:pt x="127779" y="0"/>
                </a:moveTo>
                <a:cubicBezTo>
                  <a:pt x="65026" y="49306"/>
                  <a:pt x="2273" y="98612"/>
                  <a:pt x="32" y="134471"/>
                </a:cubicBezTo>
                <a:cubicBezTo>
                  <a:pt x="-2209" y="170330"/>
                  <a:pt x="110970" y="190500"/>
                  <a:pt x="114332" y="215153"/>
                </a:cubicBezTo>
                <a:cubicBezTo>
                  <a:pt x="117694" y="239806"/>
                  <a:pt x="20202" y="261098"/>
                  <a:pt x="20202" y="282389"/>
                </a:cubicBezTo>
                <a:cubicBezTo>
                  <a:pt x="20202" y="303680"/>
                  <a:pt x="112091" y="323850"/>
                  <a:pt x="114332" y="342900"/>
                </a:cubicBezTo>
                <a:cubicBezTo>
                  <a:pt x="116573" y="361950"/>
                  <a:pt x="39252" y="369795"/>
                  <a:pt x="33649" y="396689"/>
                </a:cubicBezTo>
                <a:cubicBezTo>
                  <a:pt x="28046" y="423583"/>
                  <a:pt x="72870" y="467286"/>
                  <a:pt x="80714" y="504265"/>
                </a:cubicBezTo>
                <a:cubicBezTo>
                  <a:pt x="88558" y="541244"/>
                  <a:pt x="84636" y="579904"/>
                  <a:pt x="80714" y="6185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0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69 0.00139 L 0.17118 0.0546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4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" presetClass="entr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208 0.00139 L 0.1941 0.0546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2" presetClass="entr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278 0.00185 L 0.21927 0.0553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4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000"/>
                            </p:stCondLst>
                            <p:childTnLst>
                              <p:par>
                                <p:cTn id="68" presetID="2" presetClass="entr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500"/>
                            </p:stCondLst>
                            <p:childTnLst>
                              <p:par>
                                <p:cTn id="73" presetID="0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347 0.00185 L 0.24427 0.0550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8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500"/>
                            </p:stCondLst>
                            <p:childTnLst>
                              <p:par>
                                <p:cTn id="76" presetID="2" presetClass="entr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000"/>
                            </p:stCondLst>
                            <p:childTnLst>
                              <p:par>
                                <p:cTn id="81" presetID="0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278 0.00185 L 0.26927 0.0553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6000"/>
                            </p:stCondLst>
                            <p:childTnLst>
                              <p:par>
                                <p:cTn id="84" presetID="0" presetClass="path" presetSubtype="0" accel="50000" decel="5000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7049 0.05278 L 0.06753 0.1291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9000"/>
                            </p:stCondLst>
                            <p:childTnLst>
                              <p:par>
                                <p:cTn id="87" presetID="0" presetClass="path" presetSubtype="0" accel="50000" decel="5000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9618 0.05278 L 0.09514 0.1604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2000"/>
                            </p:stCondLst>
                            <p:childTnLst>
                              <p:par>
                                <p:cTn id="90" presetID="0" presetClass="path" presetSubtype="0" accel="50000" decel="5000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22205 0.05347 L 0.13212 0.1349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7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0"/>
                            </p:stCondLst>
                            <p:childTnLst>
                              <p:par>
                                <p:cTn id="93" presetID="0" presetClass="path" presetSubtype="0" accel="50000" decel="5000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24774 0.05324 L 0.15173 0.1638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8000"/>
                            </p:stCondLst>
                            <p:childTnLst>
                              <p:par>
                                <p:cTn id="96" presetID="2" presetClass="exit" presetSubtype="4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9500"/>
                            </p:stCondLst>
                            <p:childTnLst>
                              <p:par>
                                <p:cTn id="101" presetID="0" presetClass="path" presetSubtype="0" accel="50000" decel="5000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27205 0.05347 L 0.07066 0.1275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69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2500"/>
                            </p:stCondLst>
                            <p:childTnLst>
                              <p:par>
                                <p:cTn id="104" presetID="2" presetClass="exit" presetSubtype="4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4000"/>
                            </p:stCondLst>
                            <p:childTnLst>
                              <p:par>
                                <p:cTn id="109" presetID="2" presetClass="exit" presetSubtype="4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14" presetID="2" presetClass="exit" presetSubtype="4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19" presetID="2" presetClass="exit" presetSubtype="4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4" grpId="0"/>
      <p:bldP spid="78" grpId="0" animBg="1"/>
      <p:bldP spid="79" grpId="0" animBg="1"/>
      <p:bldP spid="79" grpId="1" animBg="1"/>
      <p:bldP spid="79" grpId="2" animBg="1"/>
      <p:bldP spid="79" grpId="3" animBg="1"/>
      <p:bldP spid="80" grpId="0" animBg="1"/>
      <p:bldP spid="80" grpId="1" animBg="1"/>
      <p:bldP spid="80" grpId="2" animBg="1"/>
      <p:bldP spid="80" grpId="3" animBg="1"/>
      <p:bldP spid="81" grpId="0" animBg="1"/>
      <p:bldP spid="81" grpId="1" animBg="1"/>
      <p:bldP spid="81" grpId="2" animBg="1"/>
      <p:bldP spid="81" grpId="3" animBg="1"/>
      <p:bldP spid="82" grpId="0" animBg="1"/>
      <p:bldP spid="82" grpId="1" animBg="1"/>
      <p:bldP spid="82" grpId="2" animBg="1"/>
      <p:bldP spid="82" grpId="3" animBg="1"/>
      <p:bldP spid="83" grpId="0" animBg="1"/>
      <p:bldP spid="83" grpId="1" animBg="1"/>
      <p:bldP spid="83" grpId="2" animBg="1"/>
      <p:bldP spid="83" grpId="3" animBg="1"/>
      <p:bldP spid="84" grpId="0"/>
      <p:bldP spid="87" grpId="0" animBg="1"/>
      <p:bldP spid="88" grpId="0" animBg="1"/>
      <p:bldP spid="89" grpId="0" animBg="1"/>
      <p:bldP spid="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6B305-6764-084C-BD17-9FFD146DF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8973A-50B6-F549-8389-3FAD5C8D6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Creating high fidelity system-call capturing system</a:t>
            </a:r>
          </a:p>
          <a:p>
            <a:r>
              <a:rPr lang="en-US" dirty="0"/>
              <a:t>Minimized overheads</a:t>
            </a:r>
          </a:p>
          <a:p>
            <a:pPr lvl="1"/>
            <a:r>
              <a:rPr lang="en-US" dirty="0"/>
              <a:t>Capturing long-running applications</a:t>
            </a:r>
          </a:p>
          <a:p>
            <a:r>
              <a:rPr lang="en-US" dirty="0"/>
              <a:t>Scalable, verifiable system-call replayer</a:t>
            </a:r>
          </a:p>
          <a:p>
            <a:r>
              <a:rPr lang="en-US" dirty="0"/>
              <a:t>Two prototype system-call tracing systems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Based on “ptrace” and “</a:t>
            </a:r>
            <a:r>
              <a:rPr lang="en-US" dirty="0" err="1"/>
              <a:t>strace</a:t>
            </a:r>
            <a:r>
              <a:rPr lang="en-US" dirty="0"/>
              <a:t>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Based on “Linux tracepoints” and “LTTng”</a:t>
            </a:r>
          </a:p>
          <a:p>
            <a:r>
              <a:rPr lang="en-US" dirty="0"/>
              <a:t>Open source, portable, extensible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77AEA-1A45-3B41-B29A-D3F826B9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5540B-2336-5541-9A0E-C85BD49BC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Re-Animator: Versatile High-Fidelity System-Call Tracing and Replaying  (RPE)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BFF5F-D4E4-0D42-A0E6-609472AA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t>2</a:t>
            </a:fld>
            <a:endParaRPr lang="en-US"/>
          </a:p>
        </p:txBody>
      </p:sp>
      <p:sp>
        <p:nvSpPr>
          <p:cNvPr id="7" name="Explosion 2 6">
            <a:extLst>
              <a:ext uri="{FF2B5EF4-FFF2-40B4-BE49-F238E27FC236}">
                <a16:creationId xmlns:a16="http://schemas.microsoft.com/office/drawing/2014/main" id="{90074325-44F6-5248-BA86-84E65F3D7967}"/>
              </a:ext>
            </a:extLst>
          </p:cNvPr>
          <p:cNvSpPr/>
          <p:nvPr/>
        </p:nvSpPr>
        <p:spPr>
          <a:xfrm>
            <a:off x="6098720" y="4499653"/>
            <a:ext cx="2914649" cy="183696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Submitted to SOSP’19</a:t>
            </a:r>
          </a:p>
        </p:txBody>
      </p:sp>
    </p:spTree>
    <p:extLst>
      <p:ext uri="{BB962C8B-B14F-4D97-AF65-F5344CB8AC3E}">
        <p14:creationId xmlns:p14="http://schemas.microsoft.com/office/powerpoint/2010/main" val="351028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90B02-F8EB-A647-BB15-01E955F0E31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D100"/>
          </a:solidFill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9BB00-F9AE-7C4F-AD42-88D54C4F5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strike="sngStrike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>
              <a:lnSpc>
                <a:spcPct val="100000"/>
              </a:lnSpc>
            </a:pPr>
            <a:r>
              <a:rPr lang="en-US" b="1" strike="sngStrike" dirty="0">
                <a:solidFill>
                  <a:schemeClr val="bg1">
                    <a:lumMod val="65000"/>
                  </a:schemeClr>
                </a:solidFill>
              </a:rPr>
              <a:t>Related Work</a:t>
            </a:r>
          </a:p>
          <a:p>
            <a:r>
              <a:rPr lang="en-US" b="1" dirty="0"/>
              <a:t>Design</a:t>
            </a:r>
          </a:p>
          <a:p>
            <a:pPr lvl="1"/>
            <a:r>
              <a:rPr lang="en-US" b="1" strike="sngStrike" dirty="0">
                <a:solidFill>
                  <a:schemeClr val="bg1">
                    <a:lumMod val="65000"/>
                  </a:schemeClr>
                </a:solidFill>
              </a:rPr>
              <a:t>Design Overview</a:t>
            </a:r>
          </a:p>
          <a:p>
            <a:pPr lvl="1"/>
            <a:r>
              <a:rPr lang="en-US" b="1" strike="sngStrike" dirty="0">
                <a:solidFill>
                  <a:schemeClr val="bg1">
                    <a:lumMod val="65000"/>
                  </a:schemeClr>
                </a:solidFill>
              </a:rPr>
              <a:t>Fidelity</a:t>
            </a:r>
          </a:p>
          <a:p>
            <a:pPr lvl="1"/>
            <a:r>
              <a:rPr lang="en-US" b="1" strike="sngStrike" dirty="0">
                <a:solidFill>
                  <a:schemeClr val="bg1">
                    <a:lumMod val="65000"/>
                  </a:schemeClr>
                </a:solidFill>
              </a:rPr>
              <a:t>Low-overhead</a:t>
            </a:r>
          </a:p>
          <a:p>
            <a:pPr lvl="1"/>
            <a:r>
              <a:rPr lang="en-US" b="1" dirty="0"/>
              <a:t>Scalable &amp; Verifiable</a:t>
            </a:r>
          </a:p>
          <a:p>
            <a:pPr lvl="1"/>
            <a:r>
              <a:rPr lang="en-US" dirty="0"/>
              <a:t>Portable</a:t>
            </a:r>
          </a:p>
          <a:p>
            <a:r>
              <a:rPr lang="en-US" dirty="0"/>
              <a:t>Evaluation</a:t>
            </a:r>
          </a:p>
          <a:p>
            <a:r>
              <a:rPr lang="en-US" dirty="0"/>
              <a:t>Conclusion &amp; Future 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CF317-722E-B14A-ABB8-419AF6CF2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13A7E-A95F-5047-BD49-6EAA79CC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Re-Animator: Versatile High-Fidelity System-Call Tracing and Replaying  (RPE)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17BDF-61DE-5341-A429-F0AE6F0E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07AE2-A4DE-DA4F-A689-5BF561A87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Verifiable &amp; Scalable Replayer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EF68A-C71F-9748-9EFD-6157261A3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Verifiable</a:t>
            </a:r>
          </a:p>
          <a:p>
            <a:pPr lvl="1"/>
            <a:r>
              <a:rPr lang="en-US" dirty="0"/>
              <a:t>Check return values and buffer contents</a:t>
            </a:r>
          </a:p>
          <a:p>
            <a:pPr lvl="1"/>
            <a:r>
              <a:rPr lang="en-US" dirty="0"/>
              <a:t>Limitations</a:t>
            </a:r>
          </a:p>
          <a:p>
            <a:pPr lvl="2"/>
            <a:r>
              <a:rPr lang="en-US" dirty="0"/>
              <a:t>atime, mtime, ctime</a:t>
            </a:r>
          </a:p>
          <a:p>
            <a:pPr lvl="2"/>
            <a:r>
              <a:rPr lang="en-US" dirty="0"/>
              <a:t>procfs (e.g., /sys/block/sda/sda1/stat)</a:t>
            </a:r>
          </a:p>
          <a:p>
            <a:pPr lvl="1"/>
            <a:r>
              <a:rPr lang="en-US" dirty="0"/>
              <a:t>FD table consistency check</a:t>
            </a:r>
          </a:p>
          <a:p>
            <a:r>
              <a:rPr lang="en-US" dirty="0"/>
              <a:t>Scalable</a:t>
            </a:r>
          </a:p>
          <a:p>
            <a:pPr lvl="1"/>
            <a:r>
              <a:rPr lang="en-US" dirty="0"/>
              <a:t>Supporting multiple processes</a:t>
            </a:r>
          </a:p>
          <a:p>
            <a:pPr lvl="2"/>
            <a:r>
              <a:rPr lang="en-US" dirty="0"/>
              <a:t>User space FD tables</a:t>
            </a:r>
          </a:p>
          <a:p>
            <a:pPr lvl="1"/>
            <a:r>
              <a:rPr lang="en-US" dirty="0"/>
              <a:t>Concurrent lock-free design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89F54-060C-FF4E-9B7C-AF80A109B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74499-CE40-3A48-9787-B30F49146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Re-Animator: Versatile High-Fidelity System-Call Tracing and Replaying  (RPE)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FB371-A2FF-CA4E-BC8F-1B85625D5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48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92A8E0-3694-4444-9226-DEA1D0EE1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872" y="1468962"/>
            <a:ext cx="6620256" cy="47206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2C734-45A7-484A-80A8-23435F373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RA-Replayer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AC9DC-4F27-F840-A37F-470B77583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1C950-AFD6-6845-87A2-B9A8E6ABA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Re-Animator: Versatile High-Fidelity System-Call Tracing and Replaying  (RPE)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674AC-699D-1248-9189-76D30B447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892D4DF-5BB4-D149-9E3C-D088202968C3}"/>
              </a:ext>
            </a:extLst>
          </p:cNvPr>
          <p:cNvSpPr/>
          <p:nvPr/>
        </p:nvSpPr>
        <p:spPr>
          <a:xfrm>
            <a:off x="5641041" y="2185147"/>
            <a:ext cx="137160" cy="1411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AE231EC-7A9E-474C-913F-8035BD5A7778}"/>
              </a:ext>
            </a:extLst>
          </p:cNvPr>
          <p:cNvSpPr/>
          <p:nvPr/>
        </p:nvSpPr>
        <p:spPr>
          <a:xfrm>
            <a:off x="5641041" y="2386853"/>
            <a:ext cx="137160" cy="1411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DA75340-04F4-F647-B8C4-784AA81FCCE6}"/>
              </a:ext>
            </a:extLst>
          </p:cNvPr>
          <p:cNvSpPr/>
          <p:nvPr/>
        </p:nvSpPr>
        <p:spPr>
          <a:xfrm>
            <a:off x="5977890" y="2185147"/>
            <a:ext cx="137160" cy="1411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46E373F-301C-1145-9214-BC99397AB2CE}"/>
              </a:ext>
            </a:extLst>
          </p:cNvPr>
          <p:cNvSpPr/>
          <p:nvPr/>
        </p:nvSpPr>
        <p:spPr>
          <a:xfrm>
            <a:off x="5977890" y="2386853"/>
            <a:ext cx="137160" cy="1411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B07EA2E-9518-C849-B07B-9E887F13BEEB}"/>
              </a:ext>
            </a:extLst>
          </p:cNvPr>
          <p:cNvSpPr/>
          <p:nvPr/>
        </p:nvSpPr>
        <p:spPr>
          <a:xfrm>
            <a:off x="6308015" y="2185147"/>
            <a:ext cx="137160" cy="14119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56174EC-762E-C14D-8F80-8CCA17B1B381}"/>
              </a:ext>
            </a:extLst>
          </p:cNvPr>
          <p:cNvSpPr/>
          <p:nvPr/>
        </p:nvSpPr>
        <p:spPr>
          <a:xfrm>
            <a:off x="6308015" y="2386853"/>
            <a:ext cx="137160" cy="14119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4FB3BC67-BDA0-46A9-B875-0D3045E8B104}"/>
              </a:ext>
            </a:extLst>
          </p:cNvPr>
          <p:cNvSpPr/>
          <p:nvPr/>
        </p:nvSpPr>
        <p:spPr>
          <a:xfrm>
            <a:off x="2190139" y="3669617"/>
            <a:ext cx="1217159" cy="753842"/>
          </a:xfrm>
          <a:prstGeom prst="wedgeEllipseCallout">
            <a:avLst>
              <a:gd name="adj1" fmla="val -52695"/>
              <a:gd name="adj2" fmla="val 56016"/>
            </a:avLst>
          </a:prstGeom>
          <a:solidFill>
            <a:srgbClr val="FFC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D018A6B3-868B-400E-96F8-C2EE6DFAC3B2}"/>
              </a:ext>
            </a:extLst>
          </p:cNvPr>
          <p:cNvSpPr/>
          <p:nvPr/>
        </p:nvSpPr>
        <p:spPr>
          <a:xfrm>
            <a:off x="2204185" y="3669617"/>
            <a:ext cx="1217159" cy="753842"/>
          </a:xfrm>
          <a:prstGeom prst="wedgeEllipseCallout">
            <a:avLst>
              <a:gd name="adj1" fmla="val 47861"/>
              <a:gd name="adj2" fmla="val 59847"/>
            </a:avLst>
          </a:prstGeom>
          <a:solidFill>
            <a:srgbClr val="FFD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Checks for overlapping timelines</a:t>
            </a:r>
          </a:p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9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01145 0.1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-0.00746 0.1034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02309 0.103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0.07135 0.1321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0.05261 0.132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" y="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03489 0.1321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146 0.1044 C 0.00938 0.13565 0.00747 0.1669 -0.02534 0.125 C -0.05816 0.08333 -0.12517 -0.10764 -0.18576 -0.14629 C -0.24618 -0.18495 -0.35486 -0.12384 -0.38854 -0.10717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-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50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46 0.10347 C -0.0177 0.14351 -0.02795 0.18356 -0.06267 0.14259 C -0.09739 0.10162 -0.1559 -0.10486 -0.21632 -0.1426 C -0.27673 -0.18056 -0.35086 -0.13264 -0.425 -0.08473 " pathEditMode="relative" rAng="0" ptsTypes="AA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309 0.10348 C -0.04358 0.14561 -0.06406 0.18774 -0.09948 0.15741 C -0.1349 0.12709 -0.20469 -0.02708 -0.23542 -0.07893 C -0.26632 -0.13078 -0.24705 -0.15601 -0.28472 -0.15347 C -0.3224 -0.15069 -0.39184 -0.10694 -0.46111 -0.06319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10" y="-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50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7135 0.13218 C 0.05486 0.1838 0.03854 0.23565 -0.00365 0.19399 C -0.04601 0.15232 -0.14115 -0.07407 -0.18247 -0.11805 C -0.22362 -0.1618 -0.23716 -0.11527 -0.2507 -0.06898 " pathEditMode="relative" rAng="0" ptsTypes="AA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11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54 0.13959 C 0.01563 0.18195 -0.02256 0.22431 -0.06597 0.18357 C -0.10937 0.14306 -0.16927 -0.0662 -0.20642 -0.10463 C -0.24357 -0.14305 -0.26614 -0.0949 -0.28871 -0.04676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5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489 0.13681 C 0.0118 0.18959 -0.01129 0.24236 -0.05782 0.20255 C -0.10434 0.16297 -0.20018 -0.06365 -0.24462 -0.10139 C -0.28907 -0.13912 -0.30695 -0.08148 -0.32466 -0.02384 " pathEditMode="relative" rAng="0" ptsTypes="AA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86" y="-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0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38855 -0.09977 L -0.41511 0.2516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" y="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500"/>
                            </p:stCondLst>
                            <p:childTnLst>
                              <p:par>
                                <p:cTn id="44" presetID="0" presetClass="path" presetSubtype="0" accel="50000" decel="5000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42552 -0.08125 L -0.45173 0.2807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4000"/>
                            </p:stCondLst>
                            <p:childTnLst>
                              <p:par>
                                <p:cTn id="47" presetID="0" presetClass="path" presetSubtype="0" accel="50000" decel="5000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46112 -0.05949 L -0.48612 0.3097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6500"/>
                            </p:stCondLst>
                            <p:childTnLst>
                              <p:par>
                                <p:cTn id="50" presetID="0" presetClass="path" presetSubtype="0" accel="50000" decel="5000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507 -0.07268 L -0.22431 0.2807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9000"/>
                            </p:stCondLst>
                            <p:childTnLst>
                              <p:par>
                                <p:cTn id="53" presetID="0" presetClass="path" presetSubtype="0" accel="50000" decel="5000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9079 -0.0412 L -0.26145 0.3032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500"/>
                            </p:stCondLst>
                            <p:childTnLst>
                              <p:par>
                                <p:cTn id="56" presetID="0" presetClass="path" presetSubtype="0" accel="50000" decel="5000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2605 -0.02384 L -0.2974 0.3270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" y="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90B02-F8EB-A647-BB15-01E955F0E31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D100"/>
          </a:solidFill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9BB00-F9AE-7C4F-AD42-88D54C4F5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strike="sngStrike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>
              <a:lnSpc>
                <a:spcPct val="100000"/>
              </a:lnSpc>
            </a:pPr>
            <a:r>
              <a:rPr lang="en-US" b="1" strike="sngStrike" dirty="0">
                <a:solidFill>
                  <a:schemeClr val="bg1">
                    <a:lumMod val="65000"/>
                  </a:schemeClr>
                </a:solidFill>
              </a:rPr>
              <a:t>Related Work</a:t>
            </a:r>
          </a:p>
          <a:p>
            <a:r>
              <a:rPr lang="en-US" b="1" dirty="0"/>
              <a:t>Design</a:t>
            </a:r>
          </a:p>
          <a:p>
            <a:pPr lvl="1"/>
            <a:r>
              <a:rPr lang="en-US" b="1" strike="sngStrike" dirty="0">
                <a:solidFill>
                  <a:schemeClr val="bg1">
                    <a:lumMod val="65000"/>
                  </a:schemeClr>
                </a:solidFill>
              </a:rPr>
              <a:t>Design Overview</a:t>
            </a:r>
          </a:p>
          <a:p>
            <a:pPr lvl="1"/>
            <a:r>
              <a:rPr lang="en-US" b="1" strike="sngStrike" dirty="0">
                <a:solidFill>
                  <a:schemeClr val="bg1">
                    <a:lumMod val="65000"/>
                  </a:schemeClr>
                </a:solidFill>
              </a:rPr>
              <a:t>Fidelity</a:t>
            </a:r>
          </a:p>
          <a:p>
            <a:pPr lvl="1"/>
            <a:r>
              <a:rPr lang="en-US" b="1" strike="sngStrike" dirty="0">
                <a:solidFill>
                  <a:schemeClr val="bg1">
                    <a:lumMod val="65000"/>
                  </a:schemeClr>
                </a:solidFill>
              </a:rPr>
              <a:t>Low-overhead</a:t>
            </a:r>
          </a:p>
          <a:p>
            <a:pPr lvl="1"/>
            <a:r>
              <a:rPr lang="en-US" b="1" strike="sngStrike" dirty="0">
                <a:solidFill>
                  <a:schemeClr val="bg1">
                    <a:lumMod val="65000"/>
                  </a:schemeClr>
                </a:solidFill>
              </a:rPr>
              <a:t>Scalability &amp; Verifiable</a:t>
            </a:r>
          </a:p>
          <a:p>
            <a:pPr lvl="1"/>
            <a:r>
              <a:rPr lang="en-US" b="1" dirty="0"/>
              <a:t>Portable</a:t>
            </a:r>
          </a:p>
          <a:p>
            <a:r>
              <a:rPr lang="en-US" dirty="0"/>
              <a:t>Evaluation</a:t>
            </a:r>
          </a:p>
          <a:p>
            <a:r>
              <a:rPr lang="en-US" dirty="0"/>
              <a:t>Conclusion &amp; Future 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CF317-722E-B14A-ABB8-419AF6CF2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13A7E-A95F-5047-BD49-6EAA79CC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Re-Animator: Versatile High-Fidelity System-Call Tracing and Replaying  (RPE)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17BDF-61DE-5341-A429-F0AE6F0E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03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4FC9A-119E-DB46-8853-04AEB4545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EA030-1DD7-274F-ADF9-F7EDF9334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DataSeries</a:t>
            </a:r>
          </a:p>
          <a:p>
            <a:pPr lvl="1"/>
            <a:r>
              <a:rPr lang="en-US" dirty="0"/>
              <a:t>Versatile</a:t>
            </a:r>
          </a:p>
          <a:p>
            <a:pPr lvl="1"/>
            <a:r>
              <a:rPr lang="en-US" dirty="0"/>
              <a:t>Ease of use</a:t>
            </a:r>
          </a:p>
          <a:p>
            <a:pPr lvl="1"/>
            <a:r>
              <a:rPr lang="en-US" dirty="0"/>
              <a:t>Includes a set of useful DS tools</a:t>
            </a:r>
          </a:p>
          <a:p>
            <a:r>
              <a:rPr lang="en-US" dirty="0"/>
              <a:t>Integrated with multiple capturing platforms</a:t>
            </a:r>
          </a:p>
          <a:p>
            <a:r>
              <a:rPr lang="en-US" dirty="0"/>
              <a:t>Capturing as many system-calls as possible</a:t>
            </a:r>
          </a:p>
          <a:p>
            <a:pPr lvl="1"/>
            <a:r>
              <a:rPr lang="en-US" dirty="0"/>
              <a:t>Enables other research opportunities</a:t>
            </a:r>
          </a:p>
          <a:p>
            <a:r>
              <a:rPr lang="en-US" dirty="0"/>
              <a:t>Open source</a:t>
            </a:r>
          </a:p>
          <a:p>
            <a:pPr lvl="1"/>
            <a:r>
              <a:rPr lang="en-US" dirty="0"/>
              <a:t>Major revision to SNIA </a:t>
            </a:r>
            <a:r>
              <a:rPr lang="en-US" dirty="0" err="1"/>
              <a:t>syscall</a:t>
            </a:r>
            <a:r>
              <a:rPr lang="en-US" dirty="0"/>
              <a:t> format design document</a:t>
            </a:r>
          </a:p>
          <a:p>
            <a:pPr lvl="1"/>
            <a:r>
              <a:rPr lang="en-US" dirty="0"/>
              <a:t>Plan to release code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D914E-1318-084E-AFDF-4D5D4092D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52452-327F-D04C-83F7-6ADBE27EA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Re-Animator: Versatile High-Fidelity System-Call Tracing and Replaying  (RPE)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ACC2D-C9E9-A949-BAEA-F400EC311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20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90B02-F8EB-A647-BB15-01E955F0E31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D100"/>
          </a:solidFill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9BB00-F9AE-7C4F-AD42-88D54C4F5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strike="sngStrike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>
              <a:lnSpc>
                <a:spcPct val="100000"/>
              </a:lnSpc>
            </a:pPr>
            <a:r>
              <a:rPr lang="en-US" b="1" strike="sngStrike" dirty="0">
                <a:solidFill>
                  <a:schemeClr val="bg1">
                    <a:lumMod val="65000"/>
                  </a:schemeClr>
                </a:solidFill>
              </a:rPr>
              <a:t>Related Work</a:t>
            </a:r>
          </a:p>
          <a:p>
            <a:r>
              <a:rPr lang="en-US" b="1" strike="sngStrike" dirty="0">
                <a:solidFill>
                  <a:schemeClr val="bg1">
                    <a:lumMod val="65000"/>
                  </a:schemeClr>
                </a:solidFill>
              </a:rPr>
              <a:t>Design</a:t>
            </a:r>
          </a:p>
          <a:p>
            <a:pPr lvl="1"/>
            <a:r>
              <a:rPr lang="en-US" b="1" strike="sngStrike" dirty="0">
                <a:solidFill>
                  <a:schemeClr val="bg1">
                    <a:lumMod val="65000"/>
                  </a:schemeClr>
                </a:solidFill>
              </a:rPr>
              <a:t>Design Overview</a:t>
            </a:r>
          </a:p>
          <a:p>
            <a:pPr lvl="1"/>
            <a:r>
              <a:rPr lang="en-US" b="1" strike="sngStrike" dirty="0">
                <a:solidFill>
                  <a:schemeClr val="bg1">
                    <a:lumMod val="65000"/>
                  </a:schemeClr>
                </a:solidFill>
              </a:rPr>
              <a:t>Fidelity</a:t>
            </a:r>
          </a:p>
          <a:p>
            <a:pPr lvl="1"/>
            <a:r>
              <a:rPr lang="en-US" b="1" strike="sngStrike" dirty="0">
                <a:solidFill>
                  <a:schemeClr val="bg1">
                    <a:lumMod val="65000"/>
                  </a:schemeClr>
                </a:solidFill>
              </a:rPr>
              <a:t>Low-overhead</a:t>
            </a:r>
          </a:p>
          <a:p>
            <a:pPr lvl="1"/>
            <a:r>
              <a:rPr lang="en-US" b="1" strike="sngStrike" dirty="0">
                <a:solidFill>
                  <a:schemeClr val="bg1">
                    <a:lumMod val="65000"/>
                  </a:schemeClr>
                </a:solidFill>
              </a:rPr>
              <a:t>Scalability &amp; Verifiable</a:t>
            </a:r>
          </a:p>
          <a:p>
            <a:pPr lvl="1"/>
            <a:r>
              <a:rPr lang="en-US" b="1" strike="sngStrike" dirty="0">
                <a:solidFill>
                  <a:schemeClr val="bg1">
                    <a:lumMod val="65000"/>
                  </a:schemeClr>
                </a:solidFill>
              </a:rPr>
              <a:t>Portable</a:t>
            </a:r>
          </a:p>
          <a:p>
            <a:r>
              <a:rPr lang="en-US" b="1" dirty="0"/>
              <a:t>Evaluation</a:t>
            </a:r>
          </a:p>
          <a:p>
            <a:r>
              <a:rPr lang="en-US" dirty="0"/>
              <a:t>Conclusion &amp; Future 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CF317-722E-B14A-ABB8-419AF6CF2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13A7E-A95F-5047-BD49-6EAA79CC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Re-Animator: Versatile High-Fidelity System-Call Tracing and Replaying  (RPE)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17BDF-61DE-5341-A429-F0AE6F0E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11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ECADD-0660-4107-9ECE-AB317F876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2BF37-8DE8-4426-BD1A-A6BA68295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~20,000 lines of C/C++</a:t>
            </a:r>
          </a:p>
          <a:p>
            <a:pPr lvl="1"/>
            <a:r>
              <a:rPr lang="en-US" dirty="0"/>
              <a:t>RA-Strace: 1,783</a:t>
            </a:r>
          </a:p>
          <a:p>
            <a:pPr lvl="1"/>
            <a:r>
              <a:rPr lang="en-US" dirty="0"/>
              <a:t>RA-Library: 3,928</a:t>
            </a:r>
          </a:p>
          <a:p>
            <a:pPr lvl="1"/>
            <a:r>
              <a:rPr lang="en-US" dirty="0"/>
              <a:t>RA-Replayer: 7,760</a:t>
            </a:r>
          </a:p>
          <a:p>
            <a:pPr lvl="1"/>
            <a:r>
              <a:rPr lang="en-US" dirty="0"/>
              <a:t>RA-</a:t>
            </a:r>
            <a:r>
              <a:rPr lang="en-US" dirty="0" err="1"/>
              <a:t>LTTng</a:t>
            </a:r>
            <a:r>
              <a:rPr lang="en-US" dirty="0"/>
              <a:t> kernel: 1,135</a:t>
            </a:r>
          </a:p>
          <a:p>
            <a:pPr lvl="1"/>
            <a:r>
              <a:rPr lang="en-US" dirty="0"/>
              <a:t>LTTng user level tools: 1,624</a:t>
            </a:r>
          </a:p>
          <a:p>
            <a:pPr lvl="1"/>
            <a:r>
              <a:rPr lang="en-US" dirty="0"/>
              <a:t>Babeltrace2ds: 2,347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85FEA-5A94-4E5C-ADF7-A5D8CF095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8558A-A1F5-4297-B810-52422244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Re-Animator: Versatile High-Fidelity System-Call Tracing and Replaying  (RPE)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EA37B-E116-45A9-AB10-5397ED30E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69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EC4E9-ECDA-664A-9849-814AF914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Testbed &amp; Benchmarks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426F6-3D00-F547-ABA5-20489EE73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Intel Xeon quad-core (8 hardware threads)</a:t>
            </a:r>
          </a:p>
          <a:p>
            <a:r>
              <a:rPr lang="en-US" dirty="0"/>
              <a:t>4GB RAM</a:t>
            </a:r>
          </a:p>
          <a:p>
            <a:r>
              <a:rPr lang="en-US" dirty="0"/>
              <a:t>148 GB SAS 15400 RPM boot drive</a:t>
            </a:r>
          </a:p>
          <a:p>
            <a:r>
              <a:rPr lang="en-US" dirty="0"/>
              <a:t>200 GB SSD test drive</a:t>
            </a:r>
          </a:p>
          <a:p>
            <a:r>
              <a:rPr lang="en-US" dirty="0"/>
              <a:t>500 GB SAS 7200 RPM trace drive</a:t>
            </a:r>
          </a:p>
          <a:p>
            <a:r>
              <a:rPr lang="en-US" dirty="0"/>
              <a:t>Micro-benchmarks</a:t>
            </a:r>
          </a:p>
          <a:p>
            <a:pPr lvl="1"/>
            <a:r>
              <a:rPr lang="en-US" dirty="0"/>
              <a:t>FIO, Filebench</a:t>
            </a:r>
          </a:p>
          <a:p>
            <a:r>
              <a:rPr lang="en-US" dirty="0"/>
              <a:t>Macro-benchmarks</a:t>
            </a:r>
          </a:p>
          <a:p>
            <a:pPr lvl="1"/>
            <a:r>
              <a:rPr lang="en-US" dirty="0"/>
              <a:t>LevelDB – dbbench (mmap disabled)</a:t>
            </a:r>
          </a:p>
          <a:p>
            <a:pPr lvl="1"/>
            <a:r>
              <a:rPr lang="en-US" dirty="0"/>
              <a:t>MySQL – sysbench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85E7B-6C12-544E-970F-8A7B2109D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5E546-506C-A343-BF1D-893558B9E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Re-Animator: Versatile High-Fidelity System-Call Tracing and Replaying  (RPE)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C9F5B-6B57-C641-B0EA-6ECCF4F0B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42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2CC04-7DFE-1E41-8C36-079FA33BE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       Evaluation</a:t>
            </a:r>
            <a:br>
              <a:rPr lang="en-US" dirty="0"/>
            </a:br>
            <a:r>
              <a:rPr lang="en-US" dirty="0"/>
              <a:t>FIO sequential read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11B6F-B282-AB44-B578-3940BF053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3CDE-0C7B-6144-848C-AB495D0CC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Re-Animator: Versatile High-Fidelity System-Call Tracing and Replaying  (RPE)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50872-2180-B249-BA35-94BB5CFA5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4C34DE-8CE0-B24B-A6B3-E5B6D08C9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119" y="1690690"/>
            <a:ext cx="2866123" cy="21495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DBDECF-CA7A-6D4B-A10A-6CFEBEA65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119" y="4023520"/>
            <a:ext cx="2866123" cy="21495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A2E44DA-BF03-5049-9221-0C5B86406E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7190" y="1690690"/>
            <a:ext cx="2866123" cy="21495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E1786CC-D911-E042-A428-7007422D69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8406" y="4023520"/>
            <a:ext cx="2864907" cy="214868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2884042-A2B4-814B-8A73-CE5365975237}"/>
              </a:ext>
            </a:extLst>
          </p:cNvPr>
          <p:cNvSpPr/>
          <p:nvPr/>
        </p:nvSpPr>
        <p:spPr>
          <a:xfrm>
            <a:off x="2070846" y="3153335"/>
            <a:ext cx="221877" cy="2017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C95CEEB-40CF-EA47-8528-ADA517F6757B}"/>
              </a:ext>
            </a:extLst>
          </p:cNvPr>
          <p:cNvSpPr/>
          <p:nvPr/>
        </p:nvSpPr>
        <p:spPr>
          <a:xfrm>
            <a:off x="5315334" y="3119283"/>
            <a:ext cx="290665" cy="1958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0D30AC-D85E-1D45-AFD5-343B32884CC6}"/>
              </a:ext>
            </a:extLst>
          </p:cNvPr>
          <p:cNvSpPr txBox="1"/>
          <p:nvPr/>
        </p:nvSpPr>
        <p:spPr>
          <a:xfrm>
            <a:off x="3009160" y="2244731"/>
            <a:ext cx="1751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Low overhead (18%)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A35A485-4185-49A1-8416-95114311AB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0684" y="3390869"/>
            <a:ext cx="246869" cy="24686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5FACD84-0894-4DD1-96B0-FEBC4D301A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5569" y="3315135"/>
            <a:ext cx="246869" cy="24686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99970CA-9808-42C7-AB68-03168F193A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4971" y="5700486"/>
            <a:ext cx="246869" cy="24686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CD05C55-4F07-410B-9CCB-E507A5C4B8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0683" y="5700684"/>
            <a:ext cx="246869" cy="24686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0531AE4-3C03-43C6-AD42-2283E8AF2C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1230" y="1590565"/>
            <a:ext cx="238913" cy="24108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A5EE8FB-442D-48B6-B16E-7CC6E2FFAF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2927" y="3858878"/>
            <a:ext cx="238913" cy="24108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8D1C5DF-D653-4B9C-8778-0D74801D75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1229" y="3858878"/>
            <a:ext cx="238913" cy="24108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C8147BE-B381-468C-AA8E-2FD1EE0594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8949" y="1570146"/>
            <a:ext cx="238913" cy="241085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68823C0B-AF56-204E-B690-BAB5B5E9CEB4}"/>
              </a:ext>
            </a:extLst>
          </p:cNvPr>
          <p:cNvSpPr/>
          <p:nvPr/>
        </p:nvSpPr>
        <p:spPr>
          <a:xfrm>
            <a:off x="3774214" y="3254188"/>
            <a:ext cx="221877" cy="2017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7E6A730-6337-2042-A007-94D32635C818}"/>
              </a:ext>
            </a:extLst>
          </p:cNvPr>
          <p:cNvSpPr/>
          <p:nvPr/>
        </p:nvSpPr>
        <p:spPr>
          <a:xfrm>
            <a:off x="7005697" y="3189163"/>
            <a:ext cx="221877" cy="2017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7D93ADC-46B2-6E45-AC1A-7ECECB0080F8}"/>
                  </a:ext>
                </a:extLst>
              </p:cNvPr>
              <p:cNvSpPr txBox="1"/>
              <p:nvPr/>
            </p:nvSpPr>
            <p:spPr>
              <a:xfrm>
                <a:off x="6818231" y="2248142"/>
                <a:ext cx="145648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FF0000"/>
                    </a:solidFill>
                  </a:rPr>
                  <a:t>Tracing overhead</a:t>
                </a:r>
              </a:p>
              <a:p>
                <a:r>
                  <a:rPr lang="en-US" sz="1400" b="1" dirty="0">
                    <a:solidFill>
                      <a:srgbClr val="FF0000"/>
                    </a:solidFill>
                  </a:rPr>
                  <a:t>including buffer</a:t>
                </a:r>
              </a:p>
              <a:p>
                <a:r>
                  <a:rPr lang="en-US" sz="1400" b="1" dirty="0">
                    <a:solidFill>
                      <a:srgbClr val="FF0000"/>
                    </a:solidFill>
                  </a:rPr>
                  <a:t>Capturing (4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1400" b="1" dirty="0">
                        <a:solidFill>
                          <a:srgbClr val="FF0000"/>
                        </a:solidFill>
                      </a:rPr>
                      <m:t>)</m:t>
                    </m:r>
                  </m:oMath>
                </a14:m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7D93ADC-46B2-6E45-AC1A-7ECECB008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231" y="2248142"/>
                <a:ext cx="1456489" cy="738664"/>
              </a:xfrm>
              <a:prstGeom prst="rect">
                <a:avLst/>
              </a:prstGeom>
              <a:blipFill>
                <a:blip r:embed="rId9"/>
                <a:stretch>
                  <a:fillRect l="-1255" t="-1653" r="-837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>
            <a:extLst>
              <a:ext uri="{FF2B5EF4-FFF2-40B4-BE49-F238E27FC236}">
                <a16:creationId xmlns:a16="http://schemas.microsoft.com/office/drawing/2014/main" id="{0DA2968B-1840-904A-9630-B79BC9F15249}"/>
              </a:ext>
            </a:extLst>
          </p:cNvPr>
          <p:cNvSpPr/>
          <p:nvPr/>
        </p:nvSpPr>
        <p:spPr>
          <a:xfrm>
            <a:off x="5329577" y="4598735"/>
            <a:ext cx="279287" cy="2017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ABAD794-A72D-7040-8D6F-8EE29AF19109}"/>
              </a:ext>
            </a:extLst>
          </p:cNvPr>
          <p:cNvSpPr/>
          <p:nvPr/>
        </p:nvSpPr>
        <p:spPr>
          <a:xfrm>
            <a:off x="6526305" y="4938708"/>
            <a:ext cx="209723" cy="2017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0CF8F43-0DF3-114A-ABF7-E6252F06CB03}"/>
              </a:ext>
            </a:extLst>
          </p:cNvPr>
          <p:cNvSpPr txBox="1"/>
          <p:nvPr/>
        </p:nvSpPr>
        <p:spPr>
          <a:xfrm>
            <a:off x="6946339" y="4535478"/>
            <a:ext cx="1286339" cy="646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time difference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between 1 and 8 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Threads (~40%)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F9FC6AD-A0B3-2B44-B2AD-06F0EEBF4654}"/>
              </a:ext>
            </a:extLst>
          </p:cNvPr>
          <p:cNvSpPr/>
          <p:nvPr/>
        </p:nvSpPr>
        <p:spPr>
          <a:xfrm>
            <a:off x="2035472" y="4154819"/>
            <a:ext cx="299515" cy="2017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0371553-80ED-1943-B745-BA3BE9CDCF90}"/>
                  </a:ext>
                </a:extLst>
              </p:cNvPr>
              <p:cNvSpPr txBox="1"/>
              <p:nvPr/>
            </p:nvSpPr>
            <p:spPr>
              <a:xfrm rot="19602553">
                <a:off x="307999" y="2892094"/>
                <a:ext cx="12789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FF0000"/>
                    </a:solidFill>
                  </a:rPr>
                  <a:t>11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400" b="1" dirty="0">
                    <a:solidFill>
                      <a:srgbClr val="FF0000"/>
                    </a:solidFill>
                  </a:rPr>
                  <a:t> overhead</a:t>
                </a: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0371553-80ED-1943-B745-BA3BE9CDC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02553">
                <a:off x="307999" y="2892094"/>
                <a:ext cx="1278940" cy="307777"/>
              </a:xfrm>
              <a:prstGeom prst="rect">
                <a:avLst/>
              </a:prstGeom>
              <a:blipFill>
                <a:blip r:embed="rId10"/>
                <a:stretch>
                  <a:fillRect l="-980" r="-980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7BAD435E-C4BF-4A88-85BB-A453FF606537}"/>
              </a:ext>
            </a:extLst>
          </p:cNvPr>
          <p:cNvCxnSpPr>
            <a:cxnSpLocks/>
            <a:stCxn id="43" idx="3"/>
            <a:endCxn id="3" idx="1"/>
          </p:cNvCxnSpPr>
          <p:nvPr/>
        </p:nvCxnSpPr>
        <p:spPr>
          <a:xfrm rot="5400000" flipH="1" flipV="1">
            <a:off x="1519281" y="3742928"/>
            <a:ext cx="1144112" cy="24004"/>
          </a:xfrm>
          <a:prstGeom prst="curvedConnector5">
            <a:avLst>
              <a:gd name="adj1" fmla="val -19981"/>
              <a:gd name="adj2" fmla="val -5178087"/>
              <a:gd name="adj3" fmla="val 119981"/>
            </a:avLst>
          </a:prstGeom>
          <a:ln w="28575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2BFAAF27-E004-4EF9-81CF-B5F6B99D2908}"/>
              </a:ext>
            </a:extLst>
          </p:cNvPr>
          <p:cNvCxnSpPr>
            <a:stCxn id="3" idx="7"/>
            <a:endCxn id="27" idx="0"/>
          </p:cNvCxnSpPr>
          <p:nvPr/>
        </p:nvCxnSpPr>
        <p:spPr>
          <a:xfrm rot="5400000" flipH="1" flipV="1">
            <a:off x="3828653" y="1550861"/>
            <a:ext cx="63591" cy="3200437"/>
          </a:xfrm>
          <a:prstGeom prst="curvedConnector3">
            <a:avLst>
              <a:gd name="adj1" fmla="val 938798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Curved 44">
            <a:extLst>
              <a:ext uri="{FF2B5EF4-FFF2-40B4-BE49-F238E27FC236}">
                <a16:creationId xmlns:a16="http://schemas.microsoft.com/office/drawing/2014/main" id="{AEA91656-D25E-41F9-A7B5-6B069E28B2BE}"/>
              </a:ext>
            </a:extLst>
          </p:cNvPr>
          <p:cNvCxnSpPr>
            <a:stCxn id="23" idx="7"/>
            <a:endCxn id="25" idx="0"/>
          </p:cNvCxnSpPr>
          <p:nvPr/>
        </p:nvCxnSpPr>
        <p:spPr>
          <a:xfrm rot="5400000" flipH="1" flipV="1">
            <a:off x="5492835" y="1659926"/>
            <a:ext cx="94564" cy="3153038"/>
          </a:xfrm>
          <a:prstGeom prst="curvedConnector3">
            <a:avLst>
              <a:gd name="adj1" fmla="val 615227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Curved 47">
            <a:extLst>
              <a:ext uri="{FF2B5EF4-FFF2-40B4-BE49-F238E27FC236}">
                <a16:creationId xmlns:a16="http://schemas.microsoft.com/office/drawing/2014/main" id="{A9D049F8-DD95-4830-BCC7-B7243BFDC851}"/>
              </a:ext>
            </a:extLst>
          </p:cNvPr>
          <p:cNvCxnSpPr>
            <a:stCxn id="35" idx="7"/>
            <a:endCxn id="39" idx="0"/>
          </p:cNvCxnSpPr>
          <p:nvPr/>
        </p:nvCxnSpPr>
        <p:spPr>
          <a:xfrm rot="16200000" flipH="1">
            <a:off x="5944348" y="4251889"/>
            <a:ext cx="310434" cy="1063204"/>
          </a:xfrm>
          <a:prstGeom prst="curvedConnector3">
            <a:avLst>
              <a:gd name="adj1" fmla="val -83154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00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7" grpId="0" animBg="1"/>
      <p:bldP spid="27" grpId="1" animBg="1"/>
      <p:bldP spid="12" grpId="0"/>
      <p:bldP spid="12" grpId="1"/>
      <p:bldP spid="23" grpId="0" animBg="1"/>
      <p:bldP spid="23" grpId="1" animBg="1"/>
      <p:bldP spid="25" grpId="0" animBg="1"/>
      <p:bldP spid="25" grpId="1" animBg="1"/>
      <p:bldP spid="29" grpId="0"/>
      <p:bldP spid="29" grpId="1"/>
      <p:bldP spid="35" grpId="0" animBg="1"/>
      <p:bldP spid="39" grpId="0" animBg="1"/>
      <p:bldP spid="42" grpId="0"/>
      <p:bldP spid="43" grpId="0" animBg="1"/>
      <p:bldP spid="43" grpId="1" animBg="1"/>
      <p:bldP spid="44" grpId="0"/>
      <p:bldP spid="4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3E21F-8089-9440-B8A1-797464A38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- LevelDB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A7350-0A70-C542-A8C2-3D9618809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7A48F-50FA-FD43-BFB6-50964C8E3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Re-Animator: Versatile High-Fidelity System-Call Tracing and Replaying  (RPE)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FB2FA-1843-BA40-BA22-E6B97E8D1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5465FFD-39D0-1147-832E-50D0D8269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6279" y="1825625"/>
            <a:ext cx="7111441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4F84B9-7F95-9B47-9968-91F85CBC7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72" y="5292090"/>
            <a:ext cx="340614" cy="3406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8F7177-968E-5547-95A6-FAA01AA6B4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258" y="1711108"/>
            <a:ext cx="320040" cy="322950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5E69EEB9-DC33-9A46-8813-424C9C748071}"/>
              </a:ext>
            </a:extLst>
          </p:cNvPr>
          <p:cNvSpPr/>
          <p:nvPr/>
        </p:nvSpPr>
        <p:spPr>
          <a:xfrm>
            <a:off x="2858643" y="4999345"/>
            <a:ext cx="340614" cy="3166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4C3CB72-F210-134B-91F0-BD8EA70FB01D}"/>
              </a:ext>
            </a:extLst>
          </p:cNvPr>
          <p:cNvSpPr/>
          <p:nvPr/>
        </p:nvSpPr>
        <p:spPr>
          <a:xfrm>
            <a:off x="3353943" y="3926542"/>
            <a:ext cx="377616" cy="3914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C07839D4-4015-2E4B-BA5B-C670B742ADF4}"/>
              </a:ext>
            </a:extLst>
          </p:cNvPr>
          <p:cNvSpPr/>
          <p:nvPr/>
        </p:nvSpPr>
        <p:spPr>
          <a:xfrm>
            <a:off x="2886897" y="3921831"/>
            <a:ext cx="629509" cy="1080475"/>
          </a:xfrm>
          <a:custGeom>
            <a:avLst/>
            <a:gdLst>
              <a:gd name="connsiteX0" fmla="*/ 84903 w 629509"/>
              <a:gd name="connsiteY0" fmla="*/ 1080475 h 1080475"/>
              <a:gd name="connsiteX1" fmla="*/ 44562 w 629509"/>
              <a:gd name="connsiteY1" fmla="*/ 105563 h 1080475"/>
              <a:gd name="connsiteX2" fmla="*/ 629509 w 629509"/>
              <a:gd name="connsiteY2" fmla="*/ 11434 h 108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9509" h="1080475">
                <a:moveTo>
                  <a:pt x="84903" y="1080475"/>
                </a:moveTo>
                <a:cubicBezTo>
                  <a:pt x="19348" y="682105"/>
                  <a:pt x="-46206" y="283736"/>
                  <a:pt x="44562" y="105563"/>
                </a:cubicBezTo>
                <a:cubicBezTo>
                  <a:pt x="135330" y="-72611"/>
                  <a:pt x="526415" y="33846"/>
                  <a:pt x="629509" y="11434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1B3438F-51FB-5D48-8E56-C3F55DBC5840}"/>
              </a:ext>
            </a:extLst>
          </p:cNvPr>
          <p:cNvSpPr txBox="1"/>
          <p:nvPr/>
        </p:nvSpPr>
        <p:spPr>
          <a:xfrm>
            <a:off x="2030306" y="3490655"/>
            <a:ext cx="177125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Application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400" b="1" dirty="0">
                <a:solidFill>
                  <a:srgbClr val="FF0000"/>
                </a:solidFill>
              </a:rPr>
              <a:t>becomes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I/O bounded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FDF6624-5E02-4D4C-8CC9-CA00565B0D9E}"/>
              </a:ext>
            </a:extLst>
          </p:cNvPr>
          <p:cNvSpPr/>
          <p:nvPr/>
        </p:nvSpPr>
        <p:spPr>
          <a:xfrm>
            <a:off x="4943011" y="3228945"/>
            <a:ext cx="395047" cy="4001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6C97972-F029-A144-99B4-303BB5CB6B94}"/>
              </a:ext>
            </a:extLst>
          </p:cNvPr>
          <p:cNvSpPr/>
          <p:nvPr/>
        </p:nvSpPr>
        <p:spPr>
          <a:xfrm>
            <a:off x="7011617" y="4001294"/>
            <a:ext cx="395047" cy="4001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E6F1B57-A601-5C4B-AC17-B08A5B239299}"/>
                  </a:ext>
                </a:extLst>
              </p:cNvPr>
              <p:cNvSpPr txBox="1"/>
              <p:nvPr/>
            </p:nvSpPr>
            <p:spPr>
              <a:xfrm>
                <a:off x="3736117" y="2675515"/>
                <a:ext cx="17582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FF0000"/>
                    </a:solidFill>
                  </a:rPr>
                  <a:t>High overhead 16.7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E6F1B57-A601-5C4B-AC17-B08A5B239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117" y="2675515"/>
                <a:ext cx="1758238" cy="307777"/>
              </a:xfrm>
              <a:prstGeom prst="rect">
                <a:avLst/>
              </a:prstGeom>
              <a:blipFill>
                <a:blip r:embed="rId6"/>
                <a:stretch>
                  <a:fillRect l="-714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1CB3946E-4B63-F949-982F-25E2FD218890}"/>
              </a:ext>
            </a:extLst>
          </p:cNvPr>
          <p:cNvSpPr/>
          <p:nvPr/>
        </p:nvSpPr>
        <p:spPr>
          <a:xfrm>
            <a:off x="7557704" y="3783043"/>
            <a:ext cx="395047" cy="4001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FB0A6AB-4B1B-1749-A352-4437BB2DBCE5}"/>
              </a:ext>
            </a:extLst>
          </p:cNvPr>
          <p:cNvSpPr txBox="1"/>
          <p:nvPr/>
        </p:nvSpPr>
        <p:spPr>
          <a:xfrm>
            <a:off x="6922409" y="1916114"/>
            <a:ext cx="1373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>
                <a:solidFill>
                  <a:srgbClr val="FF0000"/>
                </a:solidFill>
              </a:rPr>
              <a:t>Overhead is 9%</a:t>
            </a: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2D15E6BB-043F-6142-BCCD-A54D9B223425}"/>
              </a:ext>
            </a:extLst>
          </p:cNvPr>
          <p:cNvCxnSpPr>
            <a:cxnSpLocks/>
            <a:stCxn id="42" idx="0"/>
            <a:endCxn id="21" idx="1"/>
          </p:cNvCxnSpPr>
          <p:nvPr/>
        </p:nvCxnSpPr>
        <p:spPr>
          <a:xfrm rot="5400000" flipH="1" flipV="1">
            <a:off x="3159005" y="3157486"/>
            <a:ext cx="1711805" cy="1971914"/>
          </a:xfrm>
          <a:prstGeom prst="curvedConnector3">
            <a:avLst>
              <a:gd name="adj1" fmla="val 116777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31052527-671F-F846-99E2-CB021E77E042}"/>
              </a:ext>
            </a:extLst>
          </p:cNvPr>
          <p:cNvCxnSpPr>
            <a:cxnSpLocks/>
            <a:stCxn id="42" idx="0"/>
            <a:endCxn id="22" idx="0"/>
          </p:cNvCxnSpPr>
          <p:nvPr/>
        </p:nvCxnSpPr>
        <p:spPr>
          <a:xfrm rot="5400000" flipH="1" flipV="1">
            <a:off x="4620020" y="2410225"/>
            <a:ext cx="998051" cy="4180191"/>
          </a:xfrm>
          <a:prstGeom prst="curvedConnector3">
            <a:avLst>
              <a:gd name="adj1" fmla="val 320118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0390596-038D-C442-A7D3-D8355E461B92}"/>
                  </a:ext>
                </a:extLst>
              </p:cNvPr>
              <p:cNvSpPr txBox="1"/>
              <p:nvPr/>
            </p:nvSpPr>
            <p:spPr>
              <a:xfrm>
                <a:off x="3382089" y="1540524"/>
                <a:ext cx="16668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FF0000"/>
                    </a:solidFill>
                  </a:rPr>
                  <a:t>High overhead 9.7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0390596-038D-C442-A7D3-D8355E461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089" y="1540524"/>
                <a:ext cx="1666867" cy="307777"/>
              </a:xfrm>
              <a:prstGeom prst="rect">
                <a:avLst/>
              </a:prstGeom>
              <a:blipFill>
                <a:blip r:embed="rId7"/>
                <a:stretch>
                  <a:fillRect l="-752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C73A3F35-712B-DB4C-A773-1DBD98DD8702}"/>
              </a:ext>
            </a:extLst>
          </p:cNvPr>
          <p:cNvCxnSpPr>
            <a:cxnSpLocks/>
            <a:stCxn id="43" idx="7"/>
            <a:endCxn id="33" idx="0"/>
          </p:cNvCxnSpPr>
          <p:nvPr/>
        </p:nvCxnSpPr>
        <p:spPr>
          <a:xfrm rot="5400000" flipH="1" flipV="1">
            <a:off x="5615332" y="1843970"/>
            <a:ext cx="200823" cy="4078970"/>
          </a:xfrm>
          <a:prstGeom prst="curvedConnector3">
            <a:avLst>
              <a:gd name="adj1" fmla="val 1028018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75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42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2" animBg="1"/>
      <p:bldP spid="42" grpId="3" animBg="1"/>
      <p:bldP spid="43" grpId="3" animBg="1"/>
      <p:bldP spid="43" grpId="4" animBg="1"/>
      <p:bldP spid="43" grpId="5" animBg="1"/>
      <p:bldP spid="35" grpId="0" animBg="1"/>
      <p:bldP spid="35" grpId="1" animBg="1"/>
      <p:bldP spid="38" grpId="0"/>
      <p:bldP spid="38" grpId="1"/>
      <p:bldP spid="21" grpId="0" animBg="1"/>
      <p:bldP spid="21" grpId="1" animBg="1"/>
      <p:bldP spid="22" grpId="0" animBg="1"/>
      <p:bldP spid="22" grpId="1" animBg="1"/>
      <p:bldP spid="26" grpId="0"/>
      <p:bldP spid="26" grpId="1"/>
      <p:bldP spid="33" grpId="0" animBg="1"/>
      <p:bldP spid="39" grpId="0"/>
      <p:bldP spid="32" grpId="0"/>
      <p:bldP spid="3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90B02-F8EB-A647-BB15-01E955F0E31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D100"/>
          </a:solidFill>
        </p:spPr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9BB00-F9AE-7C4F-AD42-88D54C4F5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Introduction</a:t>
            </a:r>
          </a:p>
          <a:p>
            <a:r>
              <a:rPr lang="en-US" dirty="0"/>
              <a:t>Related Work</a:t>
            </a:r>
          </a:p>
          <a:p>
            <a:r>
              <a:rPr lang="en-US" dirty="0"/>
              <a:t>Design</a:t>
            </a:r>
          </a:p>
          <a:p>
            <a:pPr lvl="1"/>
            <a:r>
              <a:rPr lang="en-US" dirty="0"/>
              <a:t>Design Overview</a:t>
            </a:r>
          </a:p>
          <a:p>
            <a:pPr lvl="1"/>
            <a:r>
              <a:rPr lang="en-US" dirty="0"/>
              <a:t>Fidelity</a:t>
            </a:r>
          </a:p>
          <a:p>
            <a:pPr lvl="1"/>
            <a:r>
              <a:rPr lang="en-US" dirty="0"/>
              <a:t>Low-overhead</a:t>
            </a:r>
          </a:p>
          <a:p>
            <a:pPr lvl="1"/>
            <a:r>
              <a:rPr lang="en-US" dirty="0"/>
              <a:t>Scalable &amp; Verifiable</a:t>
            </a:r>
          </a:p>
          <a:p>
            <a:pPr lvl="1"/>
            <a:r>
              <a:rPr lang="en-US" dirty="0"/>
              <a:t>Portable</a:t>
            </a:r>
          </a:p>
          <a:p>
            <a:r>
              <a:rPr lang="en-US" dirty="0"/>
              <a:t>Evaluation</a:t>
            </a:r>
          </a:p>
          <a:p>
            <a:r>
              <a:rPr lang="en-US" dirty="0"/>
              <a:t>Conclusion &amp; Future 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CF317-722E-B14A-ABB8-419AF6CF2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13A7E-A95F-5047-BD49-6EAA79CC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Re-Animator: Versatile High-Fidelity System-Call Tracing and Replaying  (RPE)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17BDF-61DE-5341-A429-F0AE6F0E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47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11EC1-DFB8-544A-B159-1CBF5DC39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- MySQL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05818FF-4F2F-0D43-86D2-5837B54A9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2560760"/>
            <a:ext cx="7886700" cy="316982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19BDF-D9AC-D543-B7DA-EC9AD018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68E9B-415B-4648-8DBF-482D2CECA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Re-Animator: Versatile High-Fidelity System-Call Tracing and Replaying  (RPE)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7C553-5FD1-B047-A007-278A5567F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88B0C-CC17-CD49-B9CB-D0A3CE1C8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2390453"/>
            <a:ext cx="340614" cy="3406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A3F7A3-85AE-E74F-9CB5-6F64585D6E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24" y="4817732"/>
            <a:ext cx="320040" cy="322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2D9385-4D42-084C-BE84-8FB565434A18}"/>
              </a:ext>
            </a:extLst>
          </p:cNvPr>
          <p:cNvSpPr txBox="1"/>
          <p:nvPr/>
        </p:nvSpPr>
        <p:spPr>
          <a:xfrm>
            <a:off x="3132800" y="2410547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-22E3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A79A7A1-C48D-F749-AF1C-F7606C713761}"/>
              </a:ext>
            </a:extLst>
          </p:cNvPr>
          <p:cNvSpPr/>
          <p:nvPr/>
        </p:nvSpPr>
        <p:spPr>
          <a:xfrm>
            <a:off x="2841171" y="2252909"/>
            <a:ext cx="1454150" cy="1486334"/>
          </a:xfrm>
          <a:custGeom>
            <a:avLst/>
            <a:gdLst>
              <a:gd name="connsiteX0" fmla="*/ 0 w 1454150"/>
              <a:gd name="connsiteY0" fmla="*/ 335170 h 1486334"/>
              <a:gd name="connsiteX1" fmla="*/ 342900 w 1454150"/>
              <a:gd name="connsiteY1" fmla="*/ 106570 h 1486334"/>
              <a:gd name="connsiteX2" fmla="*/ 734786 w 1454150"/>
              <a:gd name="connsiteY2" fmla="*/ 434 h 1486334"/>
              <a:gd name="connsiteX3" fmla="*/ 1110343 w 1454150"/>
              <a:gd name="connsiteY3" fmla="*/ 82077 h 1486334"/>
              <a:gd name="connsiteX4" fmla="*/ 1387929 w 1454150"/>
              <a:gd name="connsiteY4" fmla="*/ 367827 h 1486334"/>
              <a:gd name="connsiteX5" fmla="*/ 1445079 w 1454150"/>
              <a:gd name="connsiteY5" fmla="*/ 743384 h 1486334"/>
              <a:gd name="connsiteX6" fmla="*/ 1453243 w 1454150"/>
              <a:gd name="connsiteY6" fmla="*/ 1486334 h 148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4150" h="1486334">
                <a:moveTo>
                  <a:pt x="0" y="335170"/>
                </a:moveTo>
                <a:cubicBezTo>
                  <a:pt x="110218" y="248764"/>
                  <a:pt x="220436" y="162359"/>
                  <a:pt x="342900" y="106570"/>
                </a:cubicBezTo>
                <a:cubicBezTo>
                  <a:pt x="465364" y="50781"/>
                  <a:pt x="606879" y="4516"/>
                  <a:pt x="734786" y="434"/>
                </a:cubicBezTo>
                <a:cubicBezTo>
                  <a:pt x="862693" y="-3648"/>
                  <a:pt x="1001486" y="20845"/>
                  <a:pt x="1110343" y="82077"/>
                </a:cubicBezTo>
                <a:cubicBezTo>
                  <a:pt x="1219200" y="143309"/>
                  <a:pt x="1332140" y="257609"/>
                  <a:pt x="1387929" y="367827"/>
                </a:cubicBezTo>
                <a:cubicBezTo>
                  <a:pt x="1443718" y="478045"/>
                  <a:pt x="1434193" y="556966"/>
                  <a:pt x="1445079" y="743384"/>
                </a:cubicBezTo>
                <a:cubicBezTo>
                  <a:pt x="1455965" y="929802"/>
                  <a:pt x="1454604" y="1208068"/>
                  <a:pt x="1453243" y="1486334"/>
                </a:cubicBezTo>
              </a:path>
            </a:pathLst>
          </a:custGeom>
          <a:noFill/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1C79D98-EC3E-BB4E-8725-C1B811170471}"/>
              </a:ext>
            </a:extLst>
          </p:cNvPr>
          <p:cNvSpPr/>
          <p:nvPr/>
        </p:nvSpPr>
        <p:spPr>
          <a:xfrm>
            <a:off x="4474029" y="2558748"/>
            <a:ext cx="1420585" cy="1147838"/>
          </a:xfrm>
          <a:custGeom>
            <a:avLst/>
            <a:gdLst>
              <a:gd name="connsiteX0" fmla="*/ 1420585 w 1420585"/>
              <a:gd name="connsiteY0" fmla="*/ 266095 h 1147838"/>
              <a:gd name="connsiteX1" fmla="*/ 1240971 w 1420585"/>
              <a:gd name="connsiteY1" fmla="*/ 37495 h 1147838"/>
              <a:gd name="connsiteX2" fmla="*/ 906235 w 1420585"/>
              <a:gd name="connsiteY2" fmla="*/ 4838 h 1147838"/>
              <a:gd name="connsiteX3" fmla="*/ 604157 w 1420585"/>
              <a:gd name="connsiteY3" fmla="*/ 86481 h 1147838"/>
              <a:gd name="connsiteX4" fmla="*/ 310242 w 1420585"/>
              <a:gd name="connsiteY4" fmla="*/ 445709 h 1147838"/>
              <a:gd name="connsiteX5" fmla="*/ 0 w 1420585"/>
              <a:gd name="connsiteY5" fmla="*/ 1147838 h 114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0585" h="1147838">
                <a:moveTo>
                  <a:pt x="1420585" y="266095"/>
                </a:moveTo>
                <a:cubicBezTo>
                  <a:pt x="1373640" y="173566"/>
                  <a:pt x="1326696" y="81038"/>
                  <a:pt x="1240971" y="37495"/>
                </a:cubicBezTo>
                <a:cubicBezTo>
                  <a:pt x="1155246" y="-6048"/>
                  <a:pt x="1012371" y="-3326"/>
                  <a:pt x="906235" y="4838"/>
                </a:cubicBezTo>
                <a:cubicBezTo>
                  <a:pt x="800099" y="13002"/>
                  <a:pt x="703489" y="13003"/>
                  <a:pt x="604157" y="86481"/>
                </a:cubicBezTo>
                <a:cubicBezTo>
                  <a:pt x="504825" y="159959"/>
                  <a:pt x="410935" y="268816"/>
                  <a:pt x="310242" y="445709"/>
                </a:cubicBezTo>
                <a:cubicBezTo>
                  <a:pt x="209549" y="622602"/>
                  <a:pt x="104774" y="885220"/>
                  <a:pt x="0" y="1147838"/>
                </a:cubicBezTo>
              </a:path>
            </a:pathLst>
          </a:custGeom>
          <a:noFill/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8D1BCC6-7311-4141-B1F8-9D7FC123F374}"/>
              </a:ext>
            </a:extLst>
          </p:cNvPr>
          <p:cNvSpPr/>
          <p:nvPr/>
        </p:nvSpPr>
        <p:spPr>
          <a:xfrm>
            <a:off x="2792186" y="1667136"/>
            <a:ext cx="4343400" cy="953600"/>
          </a:xfrm>
          <a:custGeom>
            <a:avLst/>
            <a:gdLst>
              <a:gd name="connsiteX0" fmla="*/ 0 w 4343400"/>
              <a:gd name="connsiteY0" fmla="*/ 880121 h 953600"/>
              <a:gd name="connsiteX1" fmla="*/ 514350 w 4343400"/>
              <a:gd name="connsiteY1" fmla="*/ 292293 h 953600"/>
              <a:gd name="connsiteX2" fmla="*/ 1518557 w 4343400"/>
              <a:gd name="connsiteY2" fmla="*/ 63693 h 953600"/>
              <a:gd name="connsiteX3" fmla="*/ 3241221 w 4343400"/>
              <a:gd name="connsiteY3" fmla="*/ 80021 h 953600"/>
              <a:gd name="connsiteX4" fmla="*/ 4343400 w 4343400"/>
              <a:gd name="connsiteY4" fmla="*/ 953600 h 95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953600">
                <a:moveTo>
                  <a:pt x="0" y="880121"/>
                </a:moveTo>
                <a:cubicBezTo>
                  <a:pt x="130628" y="654242"/>
                  <a:pt x="261257" y="428364"/>
                  <a:pt x="514350" y="292293"/>
                </a:cubicBezTo>
                <a:cubicBezTo>
                  <a:pt x="767443" y="156222"/>
                  <a:pt x="1064079" y="99072"/>
                  <a:pt x="1518557" y="63693"/>
                </a:cubicBezTo>
                <a:cubicBezTo>
                  <a:pt x="1973035" y="28314"/>
                  <a:pt x="2770414" y="-68297"/>
                  <a:pt x="3241221" y="80021"/>
                </a:cubicBezTo>
                <a:cubicBezTo>
                  <a:pt x="3712028" y="228339"/>
                  <a:pt x="4027714" y="590969"/>
                  <a:pt x="4343400" y="953600"/>
                </a:cubicBezTo>
              </a:path>
            </a:pathLst>
          </a:custGeom>
          <a:noFill/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505B77-F414-8C4A-9F37-904B56520C8D}"/>
              </a:ext>
            </a:extLst>
          </p:cNvPr>
          <p:cNvSpPr txBox="1"/>
          <p:nvPr/>
        </p:nvSpPr>
        <p:spPr>
          <a:xfrm>
            <a:off x="4887982" y="2718324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-3E3</a:t>
            </a:r>
            <a:r>
              <a:rPr lang="en-US" sz="1400" b="1" baseline="30000" dirty="0">
                <a:solidFill>
                  <a:srgbClr val="FF0000"/>
                </a:solidFill>
              </a:rPr>
              <a:t>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CF3DCA-3C46-D247-9573-AAE89179A9D8}"/>
              </a:ext>
            </a:extLst>
          </p:cNvPr>
          <p:cNvSpPr txBox="1"/>
          <p:nvPr/>
        </p:nvSpPr>
        <p:spPr>
          <a:xfrm>
            <a:off x="6793109" y="1942165"/>
            <a:ext cx="470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-1.8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9FB0F4-F3CB-8F4D-95A8-2684FAFC38C8}"/>
                  </a:ext>
                </a:extLst>
              </p:cNvPr>
              <p:cNvSpPr txBox="1"/>
              <p:nvPr/>
            </p:nvSpPr>
            <p:spPr>
              <a:xfrm>
                <a:off x="3602711" y="2451026"/>
                <a:ext cx="1805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9FB0F4-F3CB-8F4D-95A8-2684FAFC3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711" y="2451026"/>
                <a:ext cx="180521" cy="215444"/>
              </a:xfrm>
              <a:prstGeom prst="rect">
                <a:avLst/>
              </a:prstGeom>
              <a:blipFill>
                <a:blip r:embed="rId6"/>
                <a:stretch>
                  <a:fillRect l="-13333"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9B322AB-2445-0D42-BE61-75853CEA874E}"/>
                  </a:ext>
                </a:extLst>
              </p:cNvPr>
              <p:cNvSpPr txBox="1"/>
              <p:nvPr/>
            </p:nvSpPr>
            <p:spPr>
              <a:xfrm>
                <a:off x="5284436" y="2764490"/>
                <a:ext cx="1805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9B322AB-2445-0D42-BE61-75853CEA8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436" y="2764490"/>
                <a:ext cx="180521" cy="215444"/>
              </a:xfrm>
              <a:prstGeom prst="rect">
                <a:avLst/>
              </a:prstGeom>
              <a:blipFill>
                <a:blip r:embed="rId7"/>
                <a:stretch>
                  <a:fillRect l="-13333"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C142AA2-9917-C64F-8ABA-82A485713E41}"/>
                  </a:ext>
                </a:extLst>
              </p:cNvPr>
              <p:cNvSpPr txBox="1"/>
              <p:nvPr/>
            </p:nvSpPr>
            <p:spPr>
              <a:xfrm>
                <a:off x="7135586" y="1985258"/>
                <a:ext cx="1805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C142AA2-9917-C64F-8ABA-82A485713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586" y="1985258"/>
                <a:ext cx="180521" cy="215444"/>
              </a:xfrm>
              <a:prstGeom prst="rect">
                <a:avLst/>
              </a:prstGeom>
              <a:blipFill>
                <a:blip r:embed="rId8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25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/>
      <p:bldP spid="16" grpId="0"/>
      <p:bldP spid="10" grpId="0"/>
      <p:bldP spid="17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1EA2C-970C-A34D-8103-9DB7F79DC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8065"/>
            <a:ext cx="7886700" cy="1325563"/>
          </a:xfrm>
        </p:spPr>
        <p:txBody>
          <a:bodyPr/>
          <a:lstStyle/>
          <a:p>
            <a:r>
              <a:rPr lang="en-US" dirty="0"/>
              <a:t>		     Evaluation</a:t>
            </a:r>
            <a:br>
              <a:rPr lang="en-US" dirty="0"/>
            </a:br>
            <a:r>
              <a:rPr lang="en-US" dirty="0"/>
              <a:t>FIO Micro-Benchmark Replayer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FB6DE05-0224-8A43-B0C3-60007E832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1248" y="1353260"/>
            <a:ext cx="3289900" cy="246742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731C1-30FB-7741-9E18-5E1D3B0B4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61F17-48CD-554C-A2B7-9D3201209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Re-Animator: Versatile High-Fidelity System-Call Tracing and Replaying  (RPE)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01C25-4D0F-D045-BC1E-92F14D135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1F480D-CDD9-4D40-B2AB-5B3DE7467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002" y="1353261"/>
            <a:ext cx="3289900" cy="24674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E44C98-3D6F-D647-8EB7-0F1D4C447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1248" y="3888925"/>
            <a:ext cx="3289900" cy="2467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D0DEB9-1C6D-B443-9B64-0C9BC7EA01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3002" y="3888925"/>
            <a:ext cx="3289900" cy="2467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BE8634-89D9-CF49-849D-B8FBF9A20F6F}"/>
              </a:ext>
            </a:extLst>
          </p:cNvPr>
          <p:cNvSpPr txBox="1"/>
          <p:nvPr/>
        </p:nvSpPr>
        <p:spPr>
          <a:xfrm>
            <a:off x="2851529" y="1321358"/>
            <a:ext cx="9268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accent6">
                    <a:lumMod val="75000"/>
                  </a:schemeClr>
                </a:solidFill>
              </a:rPr>
              <a:t>Random Read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9EA696-45E8-E146-850C-0730712887F6}"/>
              </a:ext>
            </a:extLst>
          </p:cNvPr>
          <p:cNvSpPr txBox="1"/>
          <p:nvPr/>
        </p:nvSpPr>
        <p:spPr>
          <a:xfrm>
            <a:off x="6155413" y="1362352"/>
            <a:ext cx="1048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accent6">
                    <a:lumMod val="75000"/>
                  </a:schemeClr>
                </a:solidFill>
              </a:rPr>
              <a:t>Sequential Read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1A4F1D-32D9-D144-87E1-570336311225}"/>
              </a:ext>
            </a:extLst>
          </p:cNvPr>
          <p:cNvSpPr txBox="1"/>
          <p:nvPr/>
        </p:nvSpPr>
        <p:spPr>
          <a:xfrm>
            <a:off x="2851528" y="3857023"/>
            <a:ext cx="9621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accent6">
                    <a:lumMod val="75000"/>
                  </a:schemeClr>
                </a:solidFill>
              </a:rPr>
              <a:t>Random Write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C9BDD0-6266-A049-88B7-E7B68B5031AF}"/>
              </a:ext>
            </a:extLst>
          </p:cNvPr>
          <p:cNvSpPr txBox="1"/>
          <p:nvPr/>
        </p:nvSpPr>
        <p:spPr>
          <a:xfrm>
            <a:off x="6155413" y="3859351"/>
            <a:ext cx="10839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accent6">
                    <a:lumMod val="75000"/>
                  </a:schemeClr>
                </a:solidFill>
              </a:rPr>
              <a:t>Sequential Write</a:t>
            </a:r>
          </a:p>
        </p:txBody>
      </p:sp>
      <p:sp>
        <p:nvSpPr>
          <p:cNvPr id="7" name="Explosion: 14 Points 6">
            <a:extLst>
              <a:ext uri="{FF2B5EF4-FFF2-40B4-BE49-F238E27FC236}">
                <a16:creationId xmlns:a16="http://schemas.microsoft.com/office/drawing/2014/main" id="{08C011DD-3C21-4C97-ABA0-C386FC7CDF0F}"/>
              </a:ext>
            </a:extLst>
          </p:cNvPr>
          <p:cNvSpPr/>
          <p:nvPr/>
        </p:nvSpPr>
        <p:spPr>
          <a:xfrm>
            <a:off x="7640890" y="1403628"/>
            <a:ext cx="462012" cy="454475"/>
          </a:xfrm>
          <a:prstGeom prst="irregularSeal2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xplosion: 14 Points 14">
            <a:extLst>
              <a:ext uri="{FF2B5EF4-FFF2-40B4-BE49-F238E27FC236}">
                <a16:creationId xmlns:a16="http://schemas.microsoft.com/office/drawing/2014/main" id="{BEAEAB7B-C33B-4618-BB5C-8E16BCB671B4}"/>
              </a:ext>
            </a:extLst>
          </p:cNvPr>
          <p:cNvSpPr/>
          <p:nvPr/>
        </p:nvSpPr>
        <p:spPr>
          <a:xfrm>
            <a:off x="4161439" y="3780846"/>
            <a:ext cx="462012" cy="454475"/>
          </a:xfrm>
          <a:prstGeom prst="irregularSeal2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xplosion: 14 Points 15">
            <a:extLst>
              <a:ext uri="{FF2B5EF4-FFF2-40B4-BE49-F238E27FC236}">
                <a16:creationId xmlns:a16="http://schemas.microsoft.com/office/drawing/2014/main" id="{A790BB18-DB7B-471E-B15D-95ABB453C80C}"/>
              </a:ext>
            </a:extLst>
          </p:cNvPr>
          <p:cNvSpPr/>
          <p:nvPr/>
        </p:nvSpPr>
        <p:spPr>
          <a:xfrm>
            <a:off x="7656967" y="4078184"/>
            <a:ext cx="462012" cy="454475"/>
          </a:xfrm>
          <a:prstGeom prst="irregularSeal2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7-Point Star 10">
            <a:extLst>
              <a:ext uri="{FF2B5EF4-FFF2-40B4-BE49-F238E27FC236}">
                <a16:creationId xmlns:a16="http://schemas.microsoft.com/office/drawing/2014/main" id="{53D73197-18E2-3B4F-A6AA-49B2572B4D5F}"/>
              </a:ext>
            </a:extLst>
          </p:cNvPr>
          <p:cNvSpPr/>
          <p:nvPr/>
        </p:nvSpPr>
        <p:spPr>
          <a:xfrm>
            <a:off x="1787979" y="5155569"/>
            <a:ext cx="489857" cy="349171"/>
          </a:xfrm>
          <a:prstGeom prst="star7">
            <a:avLst/>
          </a:prstGeom>
          <a:noFill/>
          <a:ln w="28575">
            <a:solidFill>
              <a:srgbClr val="4E8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7-Point Star 22">
            <a:extLst>
              <a:ext uri="{FF2B5EF4-FFF2-40B4-BE49-F238E27FC236}">
                <a16:creationId xmlns:a16="http://schemas.microsoft.com/office/drawing/2014/main" id="{C8EE5DCF-67D4-DB43-B048-D0CC745ACE99}"/>
              </a:ext>
            </a:extLst>
          </p:cNvPr>
          <p:cNvSpPr/>
          <p:nvPr/>
        </p:nvSpPr>
        <p:spPr>
          <a:xfrm>
            <a:off x="5177632" y="2610585"/>
            <a:ext cx="555171" cy="417411"/>
          </a:xfrm>
          <a:prstGeom prst="star7">
            <a:avLst/>
          </a:prstGeom>
          <a:noFill/>
          <a:ln w="28575">
            <a:solidFill>
              <a:srgbClr val="4E8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7-Point Star 23">
            <a:extLst>
              <a:ext uri="{FF2B5EF4-FFF2-40B4-BE49-F238E27FC236}">
                <a16:creationId xmlns:a16="http://schemas.microsoft.com/office/drawing/2014/main" id="{07A96EC0-BF4C-D64A-ADEC-B9630D6A31A2}"/>
              </a:ext>
            </a:extLst>
          </p:cNvPr>
          <p:cNvSpPr/>
          <p:nvPr/>
        </p:nvSpPr>
        <p:spPr>
          <a:xfrm>
            <a:off x="5242946" y="5095882"/>
            <a:ext cx="489857" cy="349171"/>
          </a:xfrm>
          <a:prstGeom prst="star7">
            <a:avLst/>
          </a:prstGeom>
          <a:noFill/>
          <a:ln w="28575">
            <a:solidFill>
              <a:srgbClr val="4E8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7-Point Star 24">
            <a:extLst>
              <a:ext uri="{FF2B5EF4-FFF2-40B4-BE49-F238E27FC236}">
                <a16:creationId xmlns:a16="http://schemas.microsoft.com/office/drawing/2014/main" id="{F23948BD-7365-0D4B-B929-D57486A0BB99}"/>
              </a:ext>
            </a:extLst>
          </p:cNvPr>
          <p:cNvSpPr/>
          <p:nvPr/>
        </p:nvSpPr>
        <p:spPr>
          <a:xfrm>
            <a:off x="6672924" y="5127415"/>
            <a:ext cx="489857" cy="349171"/>
          </a:xfrm>
          <a:prstGeom prst="star7">
            <a:avLst/>
          </a:prstGeom>
          <a:noFill/>
          <a:ln w="28575">
            <a:solidFill>
              <a:srgbClr val="4E8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7-Point Star 25">
            <a:extLst>
              <a:ext uri="{FF2B5EF4-FFF2-40B4-BE49-F238E27FC236}">
                <a16:creationId xmlns:a16="http://schemas.microsoft.com/office/drawing/2014/main" id="{6CB3BE57-083B-2041-82BF-63CCE0366EB3}"/>
              </a:ext>
            </a:extLst>
          </p:cNvPr>
          <p:cNvSpPr/>
          <p:nvPr/>
        </p:nvSpPr>
        <p:spPr>
          <a:xfrm>
            <a:off x="3148693" y="2803891"/>
            <a:ext cx="489857" cy="349171"/>
          </a:xfrm>
          <a:prstGeom prst="star7">
            <a:avLst/>
          </a:prstGeom>
          <a:noFill/>
          <a:ln w="28575">
            <a:solidFill>
              <a:srgbClr val="4E8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7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90B02-F8EB-A647-BB15-01E955F0E31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D100"/>
          </a:solidFill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9BB00-F9AE-7C4F-AD42-88D54C4F5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strike="sngStrike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>
              <a:lnSpc>
                <a:spcPct val="100000"/>
              </a:lnSpc>
            </a:pPr>
            <a:r>
              <a:rPr lang="en-US" b="1" strike="sngStrike" dirty="0">
                <a:solidFill>
                  <a:schemeClr val="bg1">
                    <a:lumMod val="65000"/>
                  </a:schemeClr>
                </a:solidFill>
              </a:rPr>
              <a:t>Related Work</a:t>
            </a:r>
          </a:p>
          <a:p>
            <a:r>
              <a:rPr lang="en-US" b="1" strike="sngStrike" dirty="0">
                <a:solidFill>
                  <a:schemeClr val="bg1">
                    <a:lumMod val="65000"/>
                  </a:schemeClr>
                </a:solidFill>
              </a:rPr>
              <a:t>Design</a:t>
            </a:r>
          </a:p>
          <a:p>
            <a:pPr lvl="1"/>
            <a:r>
              <a:rPr lang="en-US" b="1" strike="sngStrike" dirty="0">
                <a:solidFill>
                  <a:schemeClr val="bg1">
                    <a:lumMod val="65000"/>
                  </a:schemeClr>
                </a:solidFill>
              </a:rPr>
              <a:t>Design Overview</a:t>
            </a:r>
          </a:p>
          <a:p>
            <a:pPr lvl="1"/>
            <a:r>
              <a:rPr lang="en-US" b="1" strike="sngStrike" dirty="0">
                <a:solidFill>
                  <a:schemeClr val="bg1">
                    <a:lumMod val="65000"/>
                  </a:schemeClr>
                </a:solidFill>
              </a:rPr>
              <a:t>Fidelity</a:t>
            </a:r>
          </a:p>
          <a:p>
            <a:pPr lvl="1"/>
            <a:r>
              <a:rPr lang="en-US" b="1" strike="sngStrike" dirty="0">
                <a:solidFill>
                  <a:schemeClr val="bg1">
                    <a:lumMod val="65000"/>
                  </a:schemeClr>
                </a:solidFill>
              </a:rPr>
              <a:t>Low-overhead</a:t>
            </a:r>
          </a:p>
          <a:p>
            <a:pPr lvl="1"/>
            <a:r>
              <a:rPr lang="en-US" b="1" strike="sngStrike" dirty="0">
                <a:solidFill>
                  <a:schemeClr val="bg1">
                    <a:lumMod val="65000"/>
                  </a:schemeClr>
                </a:solidFill>
              </a:rPr>
              <a:t>Scalability &amp; Verifiable</a:t>
            </a:r>
          </a:p>
          <a:p>
            <a:pPr lvl="1"/>
            <a:r>
              <a:rPr lang="en-US" b="1" strike="sngStrike" dirty="0">
                <a:solidFill>
                  <a:schemeClr val="bg1">
                    <a:lumMod val="65000"/>
                  </a:schemeClr>
                </a:solidFill>
              </a:rPr>
              <a:t>Portable</a:t>
            </a:r>
          </a:p>
          <a:p>
            <a:r>
              <a:rPr lang="en-US" b="1" strike="sngStrike" dirty="0">
                <a:solidFill>
                  <a:schemeClr val="bg1">
                    <a:lumMod val="65000"/>
                  </a:schemeClr>
                </a:solidFill>
              </a:rPr>
              <a:t>Evaluation</a:t>
            </a:r>
          </a:p>
          <a:p>
            <a:r>
              <a:rPr lang="en-US" b="1" dirty="0"/>
              <a:t>Conclusion &amp; Future 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CF317-722E-B14A-ABB8-419AF6CF2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13A7E-A95F-5047-BD49-6EAA79CC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Re-Animator: Versatile High-Fidelity System-Call Tracing and Replaying  (RPE)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17BDF-61DE-5341-A429-F0AE6F0E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433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8D844-002C-2948-9A88-10A3FE650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2E2BF-6C11-E746-8D65-2E80F4FA1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Tracing and replaying Infrastructure</a:t>
            </a:r>
          </a:p>
          <a:p>
            <a:r>
              <a:rPr lang="en-US" dirty="0"/>
              <a:t>Key design ideas:</a:t>
            </a:r>
          </a:p>
          <a:p>
            <a:pPr lvl="1"/>
            <a:r>
              <a:rPr lang="en-US" dirty="0"/>
              <a:t>Fidelity</a:t>
            </a:r>
          </a:p>
          <a:p>
            <a:pPr lvl="1"/>
            <a:r>
              <a:rPr lang="en-US" dirty="0"/>
              <a:t>Long-running applications</a:t>
            </a:r>
          </a:p>
          <a:p>
            <a:pPr lvl="1"/>
            <a:r>
              <a:rPr lang="en-US" dirty="0"/>
              <a:t>Accuracy</a:t>
            </a:r>
          </a:p>
          <a:p>
            <a:pPr lvl="1"/>
            <a:r>
              <a:rPr lang="en-US" dirty="0"/>
              <a:t>Minimizing overheads</a:t>
            </a:r>
          </a:p>
          <a:p>
            <a:pPr lvl="1"/>
            <a:r>
              <a:rPr lang="en-US" dirty="0"/>
              <a:t>Scalable &amp; verifiable</a:t>
            </a:r>
          </a:p>
          <a:p>
            <a:pPr lvl="1"/>
            <a:r>
              <a:rPr lang="en-US" dirty="0"/>
              <a:t>Portable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DEFE7-3C06-2E4C-9F55-46D9BFE5C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625F5-ACE8-9541-9640-E508EDD50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Re-Animator: Versatile High-Fidelity System-Call Tracing and Replaying  (RPE)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AE8C9-9F87-C246-8AA3-FD570D47B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65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AE1AA-3FBD-42E3-9447-6C4CF25D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6959C-3A9E-45A7-AC78-0BF3B40DF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Mmap integration</a:t>
            </a:r>
          </a:p>
          <a:p>
            <a:r>
              <a:rPr lang="en-US" dirty="0"/>
              <a:t>Ktrace integration</a:t>
            </a:r>
          </a:p>
          <a:p>
            <a:r>
              <a:rPr lang="en-US" dirty="0"/>
              <a:t>Offline analysis on long-term traces</a:t>
            </a:r>
          </a:p>
          <a:p>
            <a:r>
              <a:rPr lang="en-US" dirty="0"/>
              <a:t>Making babeltrace multithreaded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930DC-7E79-42B4-8E5D-08190263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00339-851B-4B29-8AB7-D52AFBA76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Re-Animator: Versatile High-Fidelity System-Call Tracing and Replaying  (RPE)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ABF4A-B2B0-477E-A29B-BEA2E97B1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041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8C180-208D-634D-A84D-17DAA5FF9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93160"/>
            <a:ext cx="7772400" cy="1205011"/>
          </a:xfr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Re-Animator: Versatile High-Fidelity System-Call Tracing and Replaying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C6F2DC-B694-094E-A1AE-2C3BF468D9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81350"/>
            <a:ext cx="6858000" cy="2329031"/>
          </a:xfrm>
        </p:spPr>
        <p:txBody>
          <a:bodyPr>
            <a:normAutofit/>
          </a:bodyPr>
          <a:lstStyle/>
          <a:p>
            <a:r>
              <a:rPr lang="en-US" sz="1400" b="1" dirty="0"/>
              <a:t>Ibrahim “</a:t>
            </a:r>
            <a:r>
              <a:rPr lang="en-US" sz="1400" b="1" dirty="0" err="1"/>
              <a:t>Umit</a:t>
            </a:r>
            <a:r>
              <a:rPr lang="en-US" sz="1400" b="1" dirty="0"/>
              <a:t>” Akgun</a:t>
            </a:r>
          </a:p>
          <a:p>
            <a:endParaRPr lang="en-US" sz="1100" b="1" dirty="0"/>
          </a:p>
          <a:p>
            <a:r>
              <a:rPr lang="en-US" sz="1600" b="1" dirty="0"/>
              <a:t>Research Proficiency Examination</a:t>
            </a:r>
          </a:p>
          <a:p>
            <a:endParaRPr lang="en-US" sz="1100" b="1" dirty="0"/>
          </a:p>
          <a:p>
            <a:r>
              <a:rPr lang="en-US" sz="1100" b="1" i="1" dirty="0">
                <a:solidFill>
                  <a:srgbClr val="00B050"/>
                </a:solidFill>
              </a:rPr>
              <a:t>File systems and Storage Lab</a:t>
            </a:r>
          </a:p>
          <a:p>
            <a:r>
              <a:rPr lang="en-US" sz="1100" b="1" i="1" dirty="0"/>
              <a:t>Dept. of Computer Science</a:t>
            </a:r>
          </a:p>
          <a:p>
            <a:r>
              <a:rPr lang="en-US" sz="1100" b="1" i="1" dirty="0"/>
              <a:t>Stony Brook University</a:t>
            </a:r>
          </a:p>
          <a:p>
            <a:r>
              <a:rPr lang="en-US" sz="1100" b="1" dirty="0">
                <a:solidFill>
                  <a:srgbClr val="093A81"/>
                </a:solidFill>
              </a:rPr>
              <a:t>http://</a:t>
            </a:r>
            <a:r>
              <a:rPr lang="en-US" sz="1100" b="1" dirty="0" err="1">
                <a:solidFill>
                  <a:srgbClr val="093A81"/>
                </a:solidFill>
              </a:rPr>
              <a:t>www.fsl.cs.stonybrook.edu</a:t>
            </a:r>
            <a:r>
              <a:rPr lang="en-US" sz="1100" b="1" dirty="0">
                <a:solidFill>
                  <a:srgbClr val="093A81"/>
                </a:solidFill>
              </a:rPr>
              <a:t>/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FDD39-3574-4D0F-9CD2-B9FCE24B3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5/20/2019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F2D00DC-61EC-954F-8CFA-BE10B51EB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Re-Animator: Versatile High-Fidelity System-Call Tracing and Replaying  (RPE)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0364E87-D129-8345-A698-11591D785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83043D-E946-C243-8391-393BC3C7A0EF}"/>
              </a:ext>
            </a:extLst>
          </p:cNvPr>
          <p:cNvSpPr txBox="1"/>
          <p:nvPr/>
        </p:nvSpPr>
        <p:spPr>
          <a:xfrm>
            <a:off x="2339436" y="1270658"/>
            <a:ext cx="443583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7297504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2C289-0BED-8648-850F-385921D93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Related 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3FAE2-6FD1-DE46-8081-C1606D95A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24E35-0EBB-7B40-8777-4EDBA67B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Re-Animator: Versatile High-Fidelity System-Call Tracing and Replaying  (RPE)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8997F-3B36-6A48-8E24-1C4E271AA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34FB4E-1122-794A-BDB6-B85223D6C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583" y="1690689"/>
            <a:ext cx="4505706" cy="434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897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C7CA1-FEC0-334C-8416-62B7E3BDB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DataSeries Architecture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460B6-10B9-B34F-8721-01C1AE555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034E1-E6B2-754B-8A23-846B2B9D1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Re-Animator: Versatile High-Fidelity System-Call Tracing and Replaying  (RPE)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E6BE3-7F2E-2E46-8E0B-70BFA3BF6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026" name="Picture 2" descr="https://lh5.googleusercontent.com/oz-dAXJdPquExFsO4LKO5F3jfjQ0l7mBueNrph-KYWwpMOJp7ZnJxyWrtHuXrN6GfnwomKaLLq_dKqCRBP-km0nErWAkykrH5ZfwlXxGUjwwG36HaW4mUbWxlGUBcZYbrX526i3MEYk">
            <a:extLst>
              <a:ext uri="{FF2B5EF4-FFF2-40B4-BE49-F238E27FC236}">
                <a16:creationId xmlns:a16="http://schemas.microsoft.com/office/drawing/2014/main" id="{ADB93867-AF60-B84F-991B-3CD34749F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39" y="1690689"/>
            <a:ext cx="7013121" cy="447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016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D19DD-512D-BF48-8CE8-17FA72EF1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FIO Random-Read 1,2,4,8 threads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48164-9B4A-6644-B789-AA60B81F9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D2988-0B43-4F4F-B0E1-B0A9FF5AB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Re-Animator: Versatile High-Fidelity System-Call Tracing and Replaying  (RPE)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21BC5-A8D2-3B4B-8660-08D9DA327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EFDDF6-4525-415B-A245-5233219FBA15}"/>
              </a:ext>
            </a:extLst>
          </p:cNvPr>
          <p:cNvGrpSpPr/>
          <p:nvPr/>
        </p:nvGrpSpPr>
        <p:grpSpPr>
          <a:xfrm>
            <a:off x="628650" y="1549061"/>
            <a:ext cx="7886700" cy="4833257"/>
            <a:chOff x="0" y="0"/>
            <a:chExt cx="9683750" cy="6254750"/>
          </a:xfrm>
        </p:grpSpPr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A3BA8177-F513-4887-B2F9-941767D84C12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4841875" cy="2921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ACBAE387-225B-4CF9-8959-9A59193686D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841875" y="0"/>
            <a:ext cx="4841875" cy="2921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7D2B6846-F776-4209-B77F-199138A7560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2921000"/>
            <a:ext cx="4841875" cy="33337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E1BA3F20-EB9D-4DCA-A441-2B16F22CCD8C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841875" y="2921000"/>
            <a:ext cx="4841875" cy="33337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309441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09F4C-F861-F240-A9C0-39687E782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Replayer – Random Read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D0EA6-C395-2D43-8421-AAEFD85E6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F59A3-E7E0-7D47-9162-9E228A7D8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Re-Animator: Versatile High-Fidelity System-Call Tracing and Replaying  (RPE)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59406-3E05-E844-B6A1-019F4B1B6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0082690-8CE6-574E-A507-176D20AA91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204207"/>
              </p:ext>
            </p:extLst>
          </p:nvPr>
        </p:nvGraphicFramePr>
        <p:xfrm>
          <a:off x="0" y="1241424"/>
          <a:ext cx="9144000" cy="4881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8995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FE467-EFBF-C74B-81D8-5DF04EB9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B9A06-9EF5-8A44-AB17-4AF417074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 we need system-call tracing &amp; replaying?</a:t>
            </a:r>
          </a:p>
          <a:p>
            <a:pPr lvl="1"/>
            <a:r>
              <a:rPr lang="en-US" dirty="0"/>
              <a:t>Benchmarking the applications for the different HW/SW configurations</a:t>
            </a:r>
          </a:p>
          <a:p>
            <a:pPr lvl="1"/>
            <a:r>
              <a:rPr lang="en-US" dirty="0"/>
              <a:t>Revealing the hidden patterns during the application execution</a:t>
            </a:r>
          </a:p>
          <a:p>
            <a:pPr lvl="1"/>
            <a:r>
              <a:rPr lang="en-US" dirty="0"/>
              <a:t>Finding performance bottlenecks </a:t>
            </a:r>
          </a:p>
          <a:p>
            <a:pPr lvl="1"/>
            <a:r>
              <a:rPr lang="en-US" dirty="0"/>
              <a:t>Analyzing characteristics of the applications</a:t>
            </a:r>
          </a:p>
          <a:p>
            <a:pPr lvl="2"/>
            <a:r>
              <a:rPr lang="en-US" dirty="0"/>
              <a:t>E.g., system call use, security vulnerabilities</a:t>
            </a:r>
          </a:p>
          <a:p>
            <a:pPr lvl="1"/>
            <a:r>
              <a:rPr lang="en-US" dirty="0"/>
              <a:t>Reproducing bugs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F82B1-F86E-F941-BD80-C3BF1BF55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E214E-9E30-8340-B050-AC0C49F1C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Re-Animator: Versatile High-Fidelity System-Call Tracing and Replaying  (RPE)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61581-EDAF-3B4D-9803-64E9A503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24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B60FB-C5C4-7A49-8CE3-A2751CCD9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8D7D2-120C-154E-96E9-F4506A3B1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problems in the system-call tracing &amp; replaying systems?</a:t>
            </a:r>
          </a:p>
          <a:p>
            <a:pPr lvl="1"/>
            <a:r>
              <a:rPr lang="en-US" dirty="0"/>
              <a:t>Hard to capture accurate information and verify it</a:t>
            </a:r>
          </a:p>
          <a:p>
            <a:pPr lvl="2"/>
            <a:r>
              <a:rPr lang="en-US" dirty="0"/>
              <a:t>Lack of data capturing (raw data buffers)</a:t>
            </a:r>
          </a:p>
          <a:p>
            <a:pPr lvl="3"/>
            <a:r>
              <a:rPr lang="en-US" dirty="0"/>
              <a:t>E.g., System-calls like read, write, stat, getdents</a:t>
            </a:r>
          </a:p>
          <a:p>
            <a:pPr lvl="2"/>
            <a:r>
              <a:rPr lang="en-US" dirty="0"/>
              <a:t>High overheads</a:t>
            </a:r>
          </a:p>
          <a:p>
            <a:pPr lvl="1"/>
            <a:r>
              <a:rPr lang="en-US" dirty="0"/>
              <a:t>No scalable and versatile replay tool</a:t>
            </a:r>
          </a:p>
          <a:p>
            <a:pPr lvl="1"/>
            <a:r>
              <a:rPr lang="en-US" dirty="0"/>
              <a:t>No portable trace format</a:t>
            </a:r>
          </a:p>
          <a:p>
            <a:pPr lvl="1"/>
            <a:r>
              <a:rPr lang="en-US" dirty="0"/>
              <a:t>No offline analysis tools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AAD0F-8CA2-0A4A-A109-BC9A1E759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9DE1C-03AB-3840-80DF-21D6C0B77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Re-Animator: Versatile High-Fidelity System-Call Tracing and Replaying  (RPE)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BD80B-BA34-9E4A-B351-87C86BF5D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95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90B02-F8EB-A647-BB15-01E955F0E31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D100"/>
          </a:solidFill>
        </p:spPr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9BB00-F9AE-7C4F-AD42-88D54C4F5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b="1" strike="sngStrike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b="1" dirty="0"/>
              <a:t>Related Work</a:t>
            </a:r>
          </a:p>
          <a:p>
            <a:r>
              <a:rPr lang="en-US" dirty="0"/>
              <a:t>Design</a:t>
            </a:r>
          </a:p>
          <a:p>
            <a:pPr lvl="1"/>
            <a:r>
              <a:rPr lang="en-US" dirty="0"/>
              <a:t>Design Overview</a:t>
            </a:r>
          </a:p>
          <a:p>
            <a:pPr lvl="1"/>
            <a:r>
              <a:rPr lang="en-US" dirty="0"/>
              <a:t>Fidelity</a:t>
            </a:r>
          </a:p>
          <a:p>
            <a:pPr lvl="1"/>
            <a:r>
              <a:rPr lang="en-US" dirty="0"/>
              <a:t>Low-overhead</a:t>
            </a:r>
          </a:p>
          <a:p>
            <a:pPr lvl="1"/>
            <a:r>
              <a:rPr lang="en-US" dirty="0"/>
              <a:t>Scalable &amp; Verifiable</a:t>
            </a:r>
          </a:p>
          <a:p>
            <a:pPr lvl="1"/>
            <a:r>
              <a:rPr lang="en-US" dirty="0"/>
              <a:t>Portable</a:t>
            </a:r>
          </a:p>
          <a:p>
            <a:r>
              <a:rPr lang="en-US" dirty="0"/>
              <a:t>Evaluation</a:t>
            </a:r>
          </a:p>
          <a:p>
            <a:r>
              <a:rPr lang="en-US" dirty="0"/>
              <a:t>Conclusion &amp; Future 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CF317-722E-B14A-ABB8-419AF6CF2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13A7E-A95F-5047-BD49-6EAA79CC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Re-Animator: Versatile High-Fidelity System-Call Tracing and Replaying  (RPE)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17BDF-61DE-5341-A429-F0AE6F0E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50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B4C23-D7B7-B04D-A029-A4D53EC83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3E0F8-36B4-FA44-8735-00BA5456D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Ptrace</a:t>
            </a:r>
            <a:endParaRPr lang="en-US" dirty="0"/>
          </a:p>
          <a:p>
            <a:pPr lvl="1"/>
            <a:r>
              <a:rPr lang="en-US" dirty="0" err="1"/>
              <a:t>ptrace</a:t>
            </a:r>
            <a:r>
              <a:rPr lang="en-US" dirty="0"/>
              <a:t>, </a:t>
            </a:r>
            <a:r>
              <a:rPr lang="en-US" dirty="0" err="1"/>
              <a:t>strace</a:t>
            </a:r>
            <a:r>
              <a:rPr lang="en-US" dirty="0"/>
              <a:t>, truss, </a:t>
            </a:r>
            <a:r>
              <a:rPr lang="en-US" dirty="0" err="1"/>
              <a:t>tusc</a:t>
            </a:r>
            <a:r>
              <a:rPr lang="en-US" dirty="0"/>
              <a:t>, </a:t>
            </a:r>
            <a:r>
              <a:rPr lang="en-US" dirty="0" err="1"/>
              <a:t>StraceNT</a:t>
            </a:r>
            <a:endParaRPr lang="en-US" dirty="0"/>
          </a:p>
          <a:p>
            <a:r>
              <a:rPr lang="en-US" dirty="0"/>
              <a:t>Shared-library interposition</a:t>
            </a:r>
          </a:p>
          <a:p>
            <a:pPr lvl="1"/>
            <a:r>
              <a:rPr lang="en-US" dirty="0"/>
              <a:t>CLUSTER’13, //TRACE FAST’07</a:t>
            </a:r>
          </a:p>
          <a:p>
            <a:r>
              <a:rPr lang="en-US" dirty="0"/>
              <a:t>In-kernel techniques </a:t>
            </a:r>
          </a:p>
          <a:p>
            <a:pPr lvl="1"/>
            <a:r>
              <a:rPr lang="en-US" dirty="0"/>
              <a:t>Ktrace, </a:t>
            </a:r>
            <a:r>
              <a:rPr lang="en-US" dirty="0" err="1"/>
              <a:t>dtrace</a:t>
            </a:r>
            <a:r>
              <a:rPr lang="en-US" dirty="0"/>
              <a:t>, </a:t>
            </a:r>
            <a:r>
              <a:rPr lang="en-US" dirty="0" err="1"/>
              <a:t>sysdig</a:t>
            </a:r>
            <a:r>
              <a:rPr lang="en-US" dirty="0"/>
              <a:t>, </a:t>
            </a:r>
            <a:r>
              <a:rPr lang="en-US" dirty="0" err="1"/>
              <a:t>systemtap</a:t>
            </a:r>
            <a:endParaRPr lang="en-US" dirty="0"/>
          </a:p>
          <a:p>
            <a:r>
              <a:rPr lang="en-US" dirty="0"/>
              <a:t>Replayer fidelity</a:t>
            </a:r>
          </a:p>
          <a:p>
            <a:pPr lvl="1"/>
            <a:r>
              <a:rPr lang="en-US" dirty="0"/>
              <a:t>//TRACE FAST’07, ROOT SOSP’13, </a:t>
            </a:r>
            <a:r>
              <a:rPr lang="en-US" dirty="0" err="1"/>
              <a:t>hfplayer</a:t>
            </a:r>
            <a:r>
              <a:rPr lang="en-US" dirty="0"/>
              <a:t> FAST’17</a:t>
            </a:r>
          </a:p>
          <a:p>
            <a:r>
              <a:rPr lang="en-US" dirty="0"/>
              <a:t>Scalability</a:t>
            </a:r>
          </a:p>
          <a:p>
            <a:r>
              <a:rPr lang="en-US" dirty="0"/>
              <a:t>Portable trace format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BBACE-87A9-DA4C-BB82-24167CB6F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EE745-AEDA-EF4B-B93E-1EA45C38C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Re-Animator: Versatile High-Fidelity System-Call Tracing and Replaying  (RPE)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DF471-F823-A145-939B-FAC55D7CE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99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80A0-A20C-704B-98F3-DDAC62D90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 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F9875-36B4-B94C-8350-DDB9F781D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//TRACE – FAST’07</a:t>
            </a:r>
          </a:p>
          <a:p>
            <a:pPr lvl="1"/>
            <a:r>
              <a:rPr lang="en-US" dirty="0"/>
              <a:t>Focuses on replaying system calls</a:t>
            </a:r>
          </a:p>
          <a:p>
            <a:pPr lvl="1"/>
            <a:r>
              <a:rPr lang="en-US" dirty="0"/>
              <a:t>I/O throttling</a:t>
            </a:r>
          </a:p>
          <a:p>
            <a:pPr lvl="1"/>
            <a:r>
              <a:rPr lang="en-US" dirty="0"/>
              <a:t>Requires sampling</a:t>
            </a:r>
          </a:p>
          <a:p>
            <a:pPr lvl="1"/>
            <a:r>
              <a:rPr lang="en-US" dirty="0"/>
              <a:t>Library interposer</a:t>
            </a:r>
          </a:p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Requires multiple runs</a:t>
            </a:r>
          </a:p>
          <a:p>
            <a:pPr lvl="1"/>
            <a:r>
              <a:rPr lang="en-US" dirty="0"/>
              <a:t>Does not work with statically linked libraries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10379-68B8-1549-8331-AAB5F374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B620B-383A-6847-9277-032A0F074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Re-Animator: Versatile High-Fidelity System-Call Tracing and Replaying  (RPE)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A5D11-DB2A-C74D-BF19-4710E277C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70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2CCAB-2186-634A-9358-626AEA0B2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CE116-BC85-C94A-BA63-60B07A4CA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ROOT – SOSP’13</a:t>
            </a:r>
          </a:p>
          <a:p>
            <a:pPr lvl="1"/>
            <a:r>
              <a:rPr lang="en-US" dirty="0"/>
              <a:t>Focuses on replaying system calls</a:t>
            </a:r>
          </a:p>
          <a:p>
            <a:pPr lvl="1"/>
            <a:r>
              <a:rPr lang="en-US" dirty="0"/>
              <a:t>Finding inter system-call dependencies</a:t>
            </a:r>
          </a:p>
          <a:p>
            <a:pPr lvl="1"/>
            <a:r>
              <a:rPr lang="en-US" dirty="0"/>
              <a:t>Re-ordering system-calls</a:t>
            </a:r>
          </a:p>
          <a:p>
            <a:pPr lvl="1"/>
            <a:r>
              <a:rPr lang="en-US" dirty="0"/>
              <a:t>Cross platform (limited)</a:t>
            </a:r>
          </a:p>
          <a:p>
            <a:pPr lvl="1"/>
            <a:r>
              <a:rPr lang="en-US" dirty="0"/>
              <a:t>Compiler based approach</a:t>
            </a:r>
          </a:p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Memory bounded</a:t>
            </a:r>
          </a:p>
          <a:p>
            <a:pPr lvl="1"/>
            <a:r>
              <a:rPr lang="en-US" dirty="0"/>
              <a:t>Does not capture buffers</a:t>
            </a:r>
          </a:p>
          <a:p>
            <a:pPr lvl="1"/>
            <a:r>
              <a:rPr lang="en-US" dirty="0"/>
              <a:t>Can’t replay multi-process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2C141-7368-924F-9188-EBF2BB822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1D813-954E-5846-AD7B-E2027817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Re-Animator: Versatile High-Fidelity System-Call Tracing and Replaying  (RPE)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2FC04-3441-894C-A396-A16589BDA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412F-CD6E-7445-9539-C5C52CAE09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17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18843</TotalTime>
  <Words>1983</Words>
  <Application>Microsoft Office PowerPoint</Application>
  <PresentationFormat>On-screen Show (4:3)</PresentationFormat>
  <Paragraphs>545</Paragraphs>
  <Slides>39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Cambria Math</vt:lpstr>
      <vt:lpstr>Wingdings</vt:lpstr>
      <vt:lpstr>Office Theme</vt:lpstr>
      <vt:lpstr>Re-Animator: Versatile High-Fidelity System-Call Tracing and Replaying </vt:lpstr>
      <vt:lpstr>Contributions</vt:lpstr>
      <vt:lpstr>Outline</vt:lpstr>
      <vt:lpstr>Motivation (1 of 2)</vt:lpstr>
      <vt:lpstr>Motivation (2 of 2)</vt:lpstr>
      <vt:lpstr>Outline</vt:lpstr>
      <vt:lpstr>Related Work Overview</vt:lpstr>
      <vt:lpstr>Related Work (1 of 2)</vt:lpstr>
      <vt:lpstr>Related Work (2 of 2)</vt:lpstr>
      <vt:lpstr>Outline</vt:lpstr>
      <vt:lpstr>Design Goals (1 of 2)</vt:lpstr>
      <vt:lpstr>Design Goals (2 of 2)</vt:lpstr>
      <vt:lpstr>Outline</vt:lpstr>
      <vt:lpstr>Fidelity – RA-Strace</vt:lpstr>
      <vt:lpstr>Fidelity – RA-LTTng</vt:lpstr>
      <vt:lpstr>Outline</vt:lpstr>
      <vt:lpstr>Low-Overhead – RA-Strace</vt:lpstr>
      <vt:lpstr>Low Overhead – RA-LTTng</vt:lpstr>
      <vt:lpstr>Low Overhead – RA-LTTng</vt:lpstr>
      <vt:lpstr>Outline</vt:lpstr>
      <vt:lpstr>Verifiable &amp; Scalable Replayer</vt:lpstr>
      <vt:lpstr>RA-Replayer</vt:lpstr>
      <vt:lpstr>Outline</vt:lpstr>
      <vt:lpstr>Portable</vt:lpstr>
      <vt:lpstr>Outline</vt:lpstr>
      <vt:lpstr>Source Code</vt:lpstr>
      <vt:lpstr>Testbed &amp; Benchmarks</vt:lpstr>
      <vt:lpstr>         Evaluation FIO sequential read</vt:lpstr>
      <vt:lpstr>Evaluation - LevelDB</vt:lpstr>
      <vt:lpstr>Evaluation - MySQL</vt:lpstr>
      <vt:lpstr>       Evaluation FIO Micro-Benchmark Replayer</vt:lpstr>
      <vt:lpstr>Outline</vt:lpstr>
      <vt:lpstr>Conclusion</vt:lpstr>
      <vt:lpstr>Future Work</vt:lpstr>
      <vt:lpstr>Re-Animator: Versatile High-Fidelity System-Call Tracing and Replaying </vt:lpstr>
      <vt:lpstr>Backup Related Work</vt:lpstr>
      <vt:lpstr>DataSeries Architecture</vt:lpstr>
      <vt:lpstr>FIO Random-Read 1,2,4,8 threads</vt:lpstr>
      <vt:lpstr>Replayer – Random Read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Ibrahim U Akgun</dc:creator>
  <cp:lastModifiedBy>Ibrahim U Akgun</cp:lastModifiedBy>
  <cp:revision>104</cp:revision>
  <dcterms:created xsi:type="dcterms:W3CDTF">2019-04-25T22:33:55Z</dcterms:created>
  <dcterms:modified xsi:type="dcterms:W3CDTF">2019-05-20T07:32:10Z</dcterms:modified>
</cp:coreProperties>
</file>